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3" r:id="rId1"/>
  </p:sldMasterIdLst>
  <p:sldIdLst>
    <p:sldId id="256" r:id="rId2"/>
    <p:sldId id="257" r:id="rId3"/>
    <p:sldId id="258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92" r:id="rId19"/>
    <p:sldId id="275" r:id="rId20"/>
    <p:sldId id="276" r:id="rId21"/>
    <p:sldId id="277" r:id="rId22"/>
    <p:sldId id="278" r:id="rId23"/>
    <p:sldId id="279" r:id="rId24"/>
    <p:sldId id="280" r:id="rId25"/>
    <p:sldId id="260" r:id="rId26"/>
    <p:sldId id="290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>
      <p:cViewPr varScale="1">
        <p:scale>
          <a:sx n="74" d="100"/>
          <a:sy n="74" d="100"/>
        </p:scale>
        <p:origin x="1290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0"/>
            <a:ext cx="9144677" cy="6858000"/>
            <a:chOff x="0" y="0"/>
            <a:chExt cx="9144677" cy="6858000"/>
          </a:xfrm>
        </p:grpSpPr>
        <p:pic>
          <p:nvPicPr>
            <p:cNvPr id="8" name="Picture 7" descr="SD-PanelTitle-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1515532" y="1520422"/>
              <a:ext cx="6112935" cy="3818468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2" name="Picture 11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0" y="3128434"/>
              <a:ext cx="1664208" cy="612648"/>
            </a:xfrm>
            <a:prstGeom prst="rect">
              <a:avLst/>
            </a:prstGeom>
          </p:spPr>
        </p:pic>
        <p:pic>
          <p:nvPicPr>
            <p:cNvPr id="13" name="Picture 12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7480469" y="3128434"/>
              <a:ext cx="1664208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21934" y="1811863"/>
            <a:ext cx="5308866" cy="1515533"/>
          </a:xfrm>
        </p:spPr>
        <p:txBody>
          <a:bodyPr anchor="b">
            <a:noAutofit/>
          </a:bodyPr>
          <a:lstStyle>
            <a:lvl1pPr algn="ctr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1934" y="3598327"/>
            <a:ext cx="5308866" cy="1377651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65417" y="5054602"/>
            <a:ext cx="673276" cy="279400"/>
          </a:xfrm>
        </p:spPr>
        <p:txBody>
          <a:bodyPr/>
          <a:lstStyle/>
          <a:p>
            <a:pPr>
              <a:defRPr/>
            </a:pPr>
            <a:fld id="{8796868E-1EBC-4CC2-9EAD-D75BC02D3B94}" type="datetimeFigureOut">
              <a:rPr lang="ru-RU" smtClean="0"/>
              <a:pPr>
                <a:defRPr/>
              </a:pPr>
              <a:t>23.05.2022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21934" y="5054602"/>
            <a:ext cx="4064860" cy="279400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17317" y="5054602"/>
            <a:ext cx="413483" cy="279400"/>
          </a:xfrm>
        </p:spPr>
        <p:txBody>
          <a:bodyPr/>
          <a:lstStyle/>
          <a:p>
            <a:pPr>
              <a:defRPr/>
            </a:pPr>
            <a:fld id="{D5458F8E-4BF6-4419-93FD-CFC3B852E86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019825" y="3471329"/>
            <a:ext cx="511308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334005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4815415"/>
            <a:ext cx="6798734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26260" y="1032933"/>
            <a:ext cx="7091482" cy="33612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6" y="5382153"/>
            <a:ext cx="6798734" cy="49371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14ABD3D-035E-4140-AC83-FE3EA888543E}" type="datetimeFigureOut">
              <a:rPr lang="ru-RU" smtClean="0"/>
              <a:pPr>
                <a:defRPr/>
              </a:pPr>
              <a:t>23.05.2022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B676DD-4588-4E81-AF9A-D529B1910CA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44365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06873"/>
            <a:ext cx="6798734" cy="309786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275666"/>
            <a:ext cx="6798736" cy="160020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14ABD3D-035E-4140-AC83-FE3EA888543E}" type="datetimeFigureOut">
              <a:rPr lang="ru-RU" smtClean="0"/>
              <a:pPr>
                <a:defRPr/>
              </a:pPr>
              <a:t>23.05.2022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B676DD-4588-4E81-AF9A-D529B1910CA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5" y="4140199"/>
            <a:ext cx="660642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897044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4333" y="982132"/>
            <a:ext cx="6400250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00200" y="3352799"/>
            <a:ext cx="5892798" cy="651933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3" y="4343400"/>
            <a:ext cx="6798738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14ABD3D-035E-4140-AC83-FE3EA888543E}" type="datetimeFigureOut">
              <a:rPr lang="ru-RU" smtClean="0"/>
              <a:pPr>
                <a:defRPr/>
              </a:pPr>
              <a:t>23.05.2022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B676DD-4588-4E81-AF9A-D529B1910CA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49969" y="905362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33503" y="2827870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278466" y="4140199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8753354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9" y="3308581"/>
            <a:ext cx="679872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4777381"/>
            <a:ext cx="679873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14ABD3D-035E-4140-AC83-FE3EA888543E}" type="datetimeFigureOut">
              <a:rPr lang="ru-RU" smtClean="0"/>
              <a:pPr>
                <a:defRPr/>
              </a:pPr>
              <a:t>23.05.2022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B676DD-4588-4E81-AF9A-D529B1910CA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884200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9416" y="982132"/>
            <a:ext cx="632516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639312"/>
            <a:ext cx="6798730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529667"/>
            <a:ext cx="6798736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14ABD3D-035E-4140-AC83-FE3EA888543E}" type="datetimeFigureOut">
              <a:rPr lang="ru-RU" smtClean="0"/>
              <a:pPr>
                <a:defRPr/>
              </a:pPr>
              <a:t>23.05.2022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B676DD-4588-4E81-AF9A-D529B1910CA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78060" y="89689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649796" y="260772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278466" y="342900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2824476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82131"/>
            <a:ext cx="6798734" cy="2294467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3200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566160"/>
            <a:ext cx="6798730" cy="905256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6" y="4470400"/>
            <a:ext cx="6798734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14ABD3D-035E-4140-AC83-FE3EA888543E}" type="datetimeFigureOut">
              <a:rPr lang="ru-RU" smtClean="0"/>
              <a:pPr>
                <a:defRPr/>
              </a:pPr>
              <a:t>23.05.2022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B676DD-4588-4E81-AF9A-D529B1910CA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9" y="3429000"/>
            <a:ext cx="6606421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6053309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5" y="2490135"/>
            <a:ext cx="6798736" cy="3385733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14ABD3D-035E-4140-AC83-FE3EA888543E}" type="datetimeFigureOut">
              <a:rPr lang="ru-RU" smtClean="0"/>
              <a:pPr>
                <a:defRPr/>
              </a:pPr>
              <a:t>23.05.2022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B676DD-4588-4E81-AF9A-D529B1910CA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60642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6886646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56667" y="906873"/>
            <a:ext cx="1618930" cy="496899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7" y="906873"/>
            <a:ext cx="4915509" cy="4968993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14ABD3D-035E-4140-AC83-FE3EA888543E}" type="datetimeFigureOut">
              <a:rPr lang="ru-RU" smtClean="0"/>
              <a:pPr>
                <a:defRPr/>
              </a:pPr>
              <a:t>23.05.2022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B676DD-4588-4E81-AF9A-D529B1910CA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6245512" y="906873"/>
            <a:ext cx="0" cy="4968993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918449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14ABD3D-035E-4140-AC83-FE3EA888543E}" type="datetimeFigureOut">
              <a:rPr lang="ru-RU" smtClean="0"/>
              <a:pPr>
                <a:defRPr/>
              </a:pPr>
              <a:t>23.05.2022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B676DD-4588-4E81-AF9A-D529B1910CA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43720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8465" y="1641413"/>
            <a:ext cx="6595534" cy="1822514"/>
          </a:xfrm>
        </p:spPr>
        <p:txBody>
          <a:bodyPr anchor="b">
            <a:normAutofit/>
          </a:bodyPr>
          <a:lstStyle>
            <a:lvl1pPr algn="ctr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78465" y="3734859"/>
            <a:ext cx="6595534" cy="1090015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50F8F36-9D96-4655-876B-8DA5BE3E652D}" type="datetimeFigureOut">
              <a:rPr lang="ru-RU" smtClean="0"/>
              <a:pPr>
                <a:defRPr/>
              </a:pPr>
              <a:t>23.05.2022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702A1C-70CA-43D4-BB2A-820170D8BCD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cxnSp>
        <p:nvCxnSpPr>
          <p:cNvPr id="31" name="Straight Connector 30"/>
          <p:cNvCxnSpPr/>
          <p:nvPr/>
        </p:nvCxnSpPr>
        <p:spPr>
          <a:xfrm>
            <a:off x="1278466" y="3599392"/>
            <a:ext cx="659553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195057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6866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152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14ABD3D-035E-4140-AC83-FE3EA888543E}" type="datetimeFigureOut">
              <a:rPr lang="ru-RU" smtClean="0"/>
              <a:pPr>
                <a:defRPr/>
              </a:pPr>
              <a:t>23.05.2022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B676DD-4588-4E81-AF9A-D529B1910CA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68915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76868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1832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1832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14ABD3D-035E-4140-AC83-FE3EA888543E}" type="datetimeFigureOut">
              <a:rPr lang="ru-RU" smtClean="0"/>
              <a:pPr>
                <a:defRPr/>
              </a:pPr>
              <a:t>23.05.2022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B676DD-4588-4E81-AF9A-D529B1910CA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cxnSp>
        <p:nvCxnSpPr>
          <p:cNvPr id="41" name="Straight Connector 40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971364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15337"/>
            <a:ext cx="6798735" cy="13038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06C7335-299E-4DDF-B4FC-0EDBDCD8C921}" type="datetimeFigureOut">
              <a:rPr lang="ru-RU" smtClean="0"/>
              <a:pPr>
                <a:defRPr/>
              </a:pPr>
              <a:t>23.05.2022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C39C70D-C98D-4378-AB57-2C73670DE59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354955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14ABD3D-035E-4140-AC83-FE3EA888543E}" type="datetimeFigureOut">
              <a:rPr lang="ru-RU" smtClean="0"/>
              <a:pPr>
                <a:defRPr/>
              </a:pPr>
              <a:t>23.05.2022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B676DD-4588-4E81-AF9A-D529B1910CA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88217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388534"/>
            <a:ext cx="2536798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0062" y="982132"/>
            <a:ext cx="3855539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031065"/>
            <a:ext cx="2536798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5BEA926-F18F-4AE0-8634-1BF30866A907}" type="datetimeFigureOut">
              <a:rPr lang="ru-RU" smtClean="0"/>
              <a:pPr>
                <a:defRPr/>
              </a:pPr>
              <a:t>23.05.2022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3C4DD7-5576-46D0-8406-040AFC0A0BB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278466" y="2912533"/>
            <a:ext cx="233359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832157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883832"/>
            <a:ext cx="3632202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069" y="1032933"/>
            <a:ext cx="2929463" cy="4792136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255432"/>
            <a:ext cx="3632201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82E7ECF-156C-4212-ADEC-9C25340EDD43}" type="datetimeFigureOut">
              <a:rPr lang="ru-RU" smtClean="0"/>
              <a:pPr>
                <a:defRPr/>
              </a:pPr>
              <a:t>23.05.2022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63F48A1-4E3D-4215-8B11-49CB50EB5AD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40019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9152467" cy="6858000"/>
            <a:chOff x="0" y="0"/>
            <a:chExt cx="9152467" cy="6858000"/>
          </a:xfrm>
        </p:grpSpPr>
        <p:pic>
          <p:nvPicPr>
            <p:cNvPr id="8" name="Picture 7" descr="S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553888" y="542807"/>
              <a:ext cx="8039776" cy="5756392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0" y="3128434"/>
              <a:ext cx="68580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8466667" y="3128434"/>
              <a:ext cx="68580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2490135"/>
            <a:ext cx="6798736" cy="344499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56670" y="5960533"/>
            <a:ext cx="1148283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>
              <a:defRPr/>
            </a:pPr>
            <a:fld id="{814ABD3D-035E-4140-AC83-FE3EA888543E}" type="datetimeFigureOut">
              <a:rPr lang="ru-RU" smtClean="0"/>
              <a:pPr>
                <a:defRPr/>
              </a:pPr>
              <a:t>23.05.2022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76865" y="5960533"/>
            <a:ext cx="510466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80091" y="5960533"/>
            <a:ext cx="39551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>
              <a:defRPr/>
            </a:pPr>
            <a:fld id="{CBB676DD-4588-4E81-AF9A-D529B1910CA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36872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  <p:sldLayoutId id="2147483735" r:id="rId12"/>
    <p:sldLayoutId id="2147483736" r:id="rId13"/>
    <p:sldLayoutId id="2147483737" r:id="rId14"/>
    <p:sldLayoutId id="2147483738" r:id="rId15"/>
    <p:sldLayoutId id="2147483739" r:id="rId16"/>
    <p:sldLayoutId id="2147483740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hyperlink" Target="https://ru.wikipedia.org/wiki/%D0%9F%D0%B0%D1%80%D0%B5%D1%82%D0%BE,_%D0%92%D0%B8%D0%BB%D1%8C%D1%84%D1%80%D0%B5%D0%B4%D0%BE" TargetMode="Externa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Антикризисный </a:t>
            </a:r>
            <a:r>
              <a:rPr lang="en-US" dirty="0" smtClean="0"/>
              <a:t>PR</a:t>
            </a:r>
            <a:endParaRPr lang="ru-RU" dirty="0"/>
          </a:p>
        </p:txBody>
      </p:sp>
      <p:sp>
        <p:nvSpPr>
          <p:cNvPr id="13314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ru-RU" smtClean="0">
                <a:latin typeface="Century Schoolbook" pitchFamily="18" charset="0"/>
              </a:rPr>
              <a:t>ИНТЕРНЕТ КОММУНИКАЦИИ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Содержимое 2"/>
          <p:cNvSpPr>
            <a:spLocks noGrp="1"/>
          </p:cNvSpPr>
          <p:nvPr>
            <p:ph sz="quarter" idx="4294967295"/>
          </p:nvPr>
        </p:nvSpPr>
        <p:spPr>
          <a:xfrm>
            <a:off x="922729" y="1124744"/>
            <a:ext cx="8229600" cy="4530725"/>
          </a:xfrm>
        </p:spPr>
        <p:txBody>
          <a:bodyPr/>
          <a:lstStyle/>
          <a:p>
            <a:r>
              <a:rPr lang="ru-RU" sz="2900" dirty="0"/>
              <a:t>Технологические направления кризисной коммуникации</a:t>
            </a:r>
          </a:p>
          <a:p>
            <a:r>
              <a:rPr lang="ru-RU" sz="2900" dirty="0"/>
              <a:t> •интерпретация </a:t>
            </a:r>
            <a:endParaRPr lang="ru-RU" sz="2900" dirty="0" smtClean="0"/>
          </a:p>
          <a:p>
            <a:r>
              <a:rPr lang="ru-RU" sz="2900" dirty="0" smtClean="0"/>
              <a:t>• </a:t>
            </a:r>
            <a:r>
              <a:rPr lang="ru-RU" sz="2900" dirty="0"/>
              <a:t>локализация </a:t>
            </a:r>
            <a:endParaRPr lang="ru-RU" sz="2900" dirty="0" smtClean="0"/>
          </a:p>
          <a:p>
            <a:r>
              <a:rPr lang="ru-RU" sz="2900" dirty="0" smtClean="0"/>
              <a:t>•</a:t>
            </a:r>
            <a:r>
              <a:rPr lang="ru-RU" sz="2900" dirty="0"/>
              <a:t>нейтрализация </a:t>
            </a:r>
            <a:endParaRPr lang="ru-RU" sz="2900" dirty="0" smtClean="0"/>
          </a:p>
          <a:p>
            <a:r>
              <a:rPr lang="ru-RU" sz="2900" dirty="0" smtClean="0"/>
              <a:t>•</a:t>
            </a:r>
            <a:r>
              <a:rPr lang="ru-RU" sz="2900" dirty="0"/>
              <a:t>мобилизация</a:t>
            </a:r>
          </a:p>
          <a:p>
            <a:endParaRPr lang="ru-RU" sz="29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Содержимое 2"/>
          <p:cNvSpPr>
            <a:spLocks noGrp="1"/>
          </p:cNvSpPr>
          <p:nvPr>
            <p:ph sz="quarter" idx="4294967295"/>
          </p:nvPr>
        </p:nvSpPr>
        <p:spPr>
          <a:xfrm>
            <a:off x="539552" y="1628800"/>
            <a:ext cx="8229600" cy="4530725"/>
          </a:xfrm>
        </p:spPr>
        <p:txBody>
          <a:bodyPr/>
          <a:lstStyle/>
          <a:p>
            <a:r>
              <a:rPr lang="ru-RU" sz="2900" dirty="0"/>
              <a:t>Мир никогда не станет прежним </a:t>
            </a:r>
          </a:p>
          <a:p>
            <a:r>
              <a:rPr lang="ru-RU" sz="2900" dirty="0"/>
              <a:t>ХХ век и до него – вера во временность кризиса и длительность </a:t>
            </a:r>
            <a:r>
              <a:rPr lang="ru-RU" sz="2900" dirty="0" err="1"/>
              <a:t>межкризисных</a:t>
            </a:r>
            <a:r>
              <a:rPr lang="ru-RU" sz="2900" dirty="0"/>
              <a:t> периодов </a:t>
            </a:r>
          </a:p>
          <a:p>
            <a:r>
              <a:rPr lang="en-US" sz="2900" dirty="0" smtClean="0"/>
              <a:t>XXI</a:t>
            </a:r>
            <a:r>
              <a:rPr lang="ru-RU" sz="2900" dirty="0" smtClean="0"/>
              <a:t>  век кризис</a:t>
            </a:r>
            <a:r>
              <a:rPr lang="ru-RU" sz="2900" dirty="0"/>
              <a:t>: праздник, который </a:t>
            </a:r>
            <a:r>
              <a:rPr lang="ru-RU" sz="2900"/>
              <a:t>всегда </a:t>
            </a:r>
            <a:endParaRPr lang="ru-RU" sz="2900" smtClean="0"/>
          </a:p>
          <a:p>
            <a:r>
              <a:rPr lang="ru-RU" sz="2900" smtClean="0"/>
              <a:t>с тобой</a:t>
            </a:r>
            <a:endParaRPr lang="ru-RU" sz="2900" dirty="0"/>
          </a:p>
          <a:p>
            <a:endParaRPr lang="ru-RU" sz="29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Содержимое 2"/>
          <p:cNvSpPr>
            <a:spLocks noGrp="1"/>
          </p:cNvSpPr>
          <p:nvPr>
            <p:ph sz="quarter" idx="4294967295"/>
          </p:nvPr>
        </p:nvSpPr>
        <p:spPr>
          <a:xfrm>
            <a:off x="683568" y="404664"/>
            <a:ext cx="8604250" cy="6259512"/>
          </a:xfrm>
        </p:spPr>
        <p:txBody>
          <a:bodyPr/>
          <a:lstStyle/>
          <a:p>
            <a:r>
              <a:rPr lang="ru-RU" sz="2900" dirty="0"/>
              <a:t>Что происходит? </a:t>
            </a:r>
          </a:p>
          <a:p>
            <a:r>
              <a:rPr lang="ru-RU" sz="2900" dirty="0" smtClean="0"/>
              <a:t>Ответ</a:t>
            </a:r>
            <a:r>
              <a:rPr lang="ru-RU" sz="2900" dirty="0"/>
              <a:t>: </a:t>
            </a:r>
            <a:r>
              <a:rPr lang="ru-RU" sz="2900" dirty="0" smtClean="0"/>
              <a:t>инверсия </a:t>
            </a:r>
            <a:r>
              <a:rPr lang="ru-RU" sz="2900" dirty="0"/>
              <a:t>власти и авторитета в </a:t>
            </a:r>
            <a:r>
              <a:rPr lang="ru-RU" sz="2900" dirty="0" err="1"/>
              <a:t>Network</a:t>
            </a:r>
            <a:r>
              <a:rPr lang="ru-RU" sz="2900" dirty="0"/>
              <a:t> </a:t>
            </a:r>
            <a:r>
              <a:rPr lang="ru-RU" sz="2900" dirty="0" err="1"/>
              <a:t>Society</a:t>
            </a:r>
            <a:endParaRPr lang="ru-RU" sz="2900" dirty="0"/>
          </a:p>
          <a:p>
            <a:r>
              <a:rPr lang="ru-RU" sz="2400" dirty="0" smtClean="0"/>
              <a:t>Что </a:t>
            </a:r>
            <a:r>
              <a:rPr lang="ru-RU" sz="2400" dirty="0"/>
              <a:t>это значит для кризисных коммуникаций? </a:t>
            </a:r>
          </a:p>
          <a:p>
            <a:r>
              <a:rPr lang="ru-RU" sz="2400" dirty="0"/>
              <a:t> 1. Смена парадигмы </a:t>
            </a:r>
          </a:p>
          <a:p>
            <a:r>
              <a:rPr lang="ru-RU" sz="2400" dirty="0"/>
              <a:t> Переход от формата </a:t>
            </a:r>
            <a:r>
              <a:rPr lang="ru-RU" sz="2400" dirty="0" smtClean="0"/>
              <a:t> </a:t>
            </a:r>
            <a:r>
              <a:rPr lang="ru-RU" sz="2400" dirty="0"/>
              <a:t>«быстрое-медленное» к формату «быстрое- быстрое» </a:t>
            </a:r>
          </a:p>
          <a:p>
            <a:r>
              <a:rPr lang="ru-RU" sz="2400" dirty="0"/>
              <a:t>2. Переход от формулы «управление управляемым + контроль неуправляемого» к формуле «управление через комбинацию вертикали и хаоса»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Содержимое 2"/>
          <p:cNvSpPr>
            <a:spLocks noGrp="1"/>
          </p:cNvSpPr>
          <p:nvPr>
            <p:ph sz="quarter" idx="4294967295"/>
          </p:nvPr>
        </p:nvSpPr>
        <p:spPr>
          <a:xfrm>
            <a:off x="395536" y="620688"/>
            <a:ext cx="8532813" cy="4873625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90000"/>
              </a:lnSpc>
            </a:pPr>
            <a:r>
              <a:rPr lang="ru-RU" sz="2800" dirty="0"/>
              <a:t>Что происходит? Инверсия власти в сетевом обществе</a:t>
            </a:r>
          </a:p>
          <a:p>
            <a:pPr>
              <a:lnSpc>
                <a:spcPct val="90000"/>
              </a:lnSpc>
            </a:pPr>
            <a:r>
              <a:rPr lang="ru-RU" sz="2800" dirty="0"/>
              <a:t>Кейс Digg.com </a:t>
            </a:r>
            <a:endParaRPr lang="en-US" sz="2800" dirty="0"/>
          </a:p>
          <a:p>
            <a:pPr>
              <a:lnSpc>
                <a:spcPct val="90000"/>
              </a:lnSpc>
            </a:pPr>
            <a:r>
              <a:rPr lang="ru-RU" sz="2800" dirty="0"/>
              <a:t>•  2007г.  29 апреля- </a:t>
            </a:r>
            <a:r>
              <a:rPr lang="ru-RU" sz="2800" dirty="0" err="1"/>
              <a:t>блогер</a:t>
            </a:r>
            <a:r>
              <a:rPr lang="ru-RU" sz="2800" dirty="0"/>
              <a:t> </a:t>
            </a:r>
            <a:r>
              <a:rPr lang="ru-RU" sz="2800" dirty="0" err="1"/>
              <a:t>Rudd</a:t>
            </a:r>
            <a:r>
              <a:rPr lang="ru-RU" sz="2800" dirty="0"/>
              <a:t>-O разместил следующее </a:t>
            </a:r>
            <a:r>
              <a:rPr lang="ru-RU" sz="2800" dirty="0" smtClean="0"/>
              <a:t>сообщение: «Передайте </a:t>
            </a:r>
            <a:r>
              <a:rPr lang="ru-RU" sz="2800" dirty="0"/>
              <a:t>всем этот номер  </a:t>
            </a:r>
            <a:r>
              <a:rPr lang="ru-RU" sz="2800" dirty="0" smtClean="0"/>
              <a:t>09 </a:t>
            </a:r>
            <a:r>
              <a:rPr lang="ru-RU" sz="2800" dirty="0"/>
              <a:t>Р91102 </a:t>
            </a:r>
            <a:endParaRPr lang="en-US" sz="2800" dirty="0"/>
          </a:p>
          <a:p>
            <a:pPr>
              <a:lnSpc>
                <a:spcPct val="90000"/>
              </a:lnSpc>
            </a:pPr>
            <a:r>
              <a:rPr lang="ru-RU" sz="2800" dirty="0"/>
              <a:t>...Хотите знать, что здесь такого важного? </a:t>
            </a:r>
            <a:endParaRPr lang="en-US" sz="2800" dirty="0"/>
          </a:p>
          <a:p>
            <a:pPr>
              <a:lnSpc>
                <a:spcPct val="90000"/>
              </a:lnSpc>
            </a:pPr>
            <a:r>
              <a:rPr lang="ru-RU" sz="2800" dirty="0"/>
              <a:t>• Дельцы киноиндустрии считают, что публикация этого кода является нарушением авторских прав, и грозятся подать в суд. Никогда бы не подумал, что можно запатентовать номер. </a:t>
            </a:r>
          </a:p>
          <a:p>
            <a:pPr>
              <a:lnSpc>
                <a:spcPct val="90000"/>
              </a:lnSpc>
            </a:pPr>
            <a:r>
              <a:rPr lang="ru-RU" sz="2800" dirty="0"/>
              <a:t>• Что же это за номер? Это код обработки HD-DVD для большинства выпущенных на данных момент </a:t>
            </a:r>
            <a:r>
              <a:rPr lang="ru-RU" sz="2800" dirty="0" smtClean="0"/>
              <a:t>фильмов» </a:t>
            </a:r>
            <a:endParaRPr lang="ru-RU" sz="2800" dirty="0"/>
          </a:p>
          <a:p>
            <a:pPr>
              <a:lnSpc>
                <a:spcPct val="90000"/>
              </a:lnSpc>
            </a:pPr>
            <a:r>
              <a:rPr lang="ru-RU" sz="2800" dirty="0"/>
              <a:t>• В переводе на обычный язык это означало следующее: взломана защита нового формата HD-DVD</a:t>
            </a:r>
          </a:p>
          <a:p>
            <a:pPr>
              <a:lnSpc>
                <a:spcPct val="90000"/>
              </a:lnSpc>
            </a:pPr>
            <a:endParaRPr lang="ru-RU" sz="28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Заголовок 1"/>
          <p:cNvSpPr>
            <a:spLocks noGrp="1"/>
          </p:cNvSpPr>
          <p:nvPr>
            <p:ph type="title" idx="4294967295"/>
          </p:nvPr>
        </p:nvSpPr>
        <p:spPr>
          <a:xfrm>
            <a:off x="611560" y="764704"/>
            <a:ext cx="7618040" cy="652934"/>
          </a:xfrm>
        </p:spPr>
        <p:txBody>
          <a:bodyPr anchor="b"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sz="2700" b="1" dirty="0"/>
              <a:t>DIGG.COM ПРОТИВ МОНСТРОВ КИНОИНДУСТРИИ </a:t>
            </a:r>
          </a:p>
        </p:txBody>
      </p:sp>
      <p:sp>
        <p:nvSpPr>
          <p:cNvPr id="27650" name="Содержимое 2"/>
          <p:cNvSpPr>
            <a:spLocks noGrp="1"/>
          </p:cNvSpPr>
          <p:nvPr>
            <p:ph sz="quarter" idx="4294967295"/>
          </p:nvPr>
        </p:nvSpPr>
        <p:spPr>
          <a:xfrm>
            <a:off x="683568" y="1556792"/>
            <a:ext cx="8229600" cy="4530725"/>
          </a:xfrm>
        </p:spPr>
        <p:txBody>
          <a:bodyPr>
            <a:normAutofit fontScale="92500"/>
          </a:bodyPr>
          <a:lstStyle/>
          <a:p>
            <a:r>
              <a:rPr lang="ru-RU" sz="2900" dirty="0"/>
              <a:t>• За один день 15 000 посетителей проголосовало за эту историю. В результате ссылка на секретный код гордо красовалась на первом месте рейтинга digg.com. </a:t>
            </a:r>
          </a:p>
          <a:p>
            <a:r>
              <a:rPr lang="ru-RU" sz="2900" dirty="0"/>
              <a:t>• AACSLA ( </a:t>
            </a:r>
            <a:r>
              <a:rPr lang="ru-RU" sz="2900" dirty="0" err="1"/>
              <a:t>Disney</a:t>
            </a:r>
            <a:r>
              <a:rPr lang="ru-RU" sz="2900" dirty="0"/>
              <a:t>, </a:t>
            </a:r>
            <a:r>
              <a:rPr lang="ru-RU" sz="2900" dirty="0" err="1"/>
              <a:t>Warner</a:t>
            </a:r>
            <a:r>
              <a:rPr lang="ru-RU" sz="2900" dirty="0"/>
              <a:t> </a:t>
            </a:r>
            <a:r>
              <a:rPr lang="ru-RU" sz="2900" dirty="0" err="1"/>
              <a:t>Bros</a:t>
            </a:r>
            <a:r>
              <a:rPr lang="ru-RU" sz="2900" dirty="0"/>
              <a:t>., </a:t>
            </a:r>
            <a:r>
              <a:rPr lang="ru-RU" sz="2900" dirty="0" err="1"/>
              <a:t>Sony</a:t>
            </a:r>
            <a:r>
              <a:rPr lang="ru-RU" sz="2900" dirty="0"/>
              <a:t>, </a:t>
            </a:r>
            <a:r>
              <a:rPr lang="ru-RU" sz="2900" dirty="0" err="1"/>
              <a:t>Microsoft</a:t>
            </a:r>
            <a:r>
              <a:rPr lang="ru-RU" sz="2900" dirty="0"/>
              <a:t>, </a:t>
            </a:r>
            <a:r>
              <a:rPr lang="ru-RU" sz="2900" dirty="0" err="1"/>
              <a:t>Panasonic</a:t>
            </a:r>
            <a:r>
              <a:rPr lang="ru-RU" sz="2900" dirty="0"/>
              <a:t>, которая и создала шифровальный код для DVD) – запустила процедуру иска.</a:t>
            </a:r>
          </a:p>
          <a:p>
            <a:r>
              <a:rPr lang="ru-RU" sz="2900" dirty="0"/>
              <a:t> • </a:t>
            </a:r>
            <a:r>
              <a:rPr lang="ru-RU" sz="2900" dirty="0" err="1"/>
              <a:t>Digg</a:t>
            </a:r>
            <a:r>
              <a:rPr lang="ru-RU" sz="2900" dirty="0"/>
              <a:t> убрала ссылку (с размещением соответствующего разъяснения в своем блоге). </a:t>
            </a:r>
          </a:p>
          <a:p>
            <a:r>
              <a:rPr lang="ru-RU" sz="2900" dirty="0"/>
              <a:t>• Они убирали, она всплывала… </a:t>
            </a:r>
          </a:p>
          <a:p>
            <a:endParaRPr lang="ru-RU" sz="29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7813"/>
            <a:ext cx="8229600" cy="1139825"/>
          </a:xfrm>
        </p:spPr>
        <p:txBody>
          <a:bodyPr anchor="b">
            <a:normAutofit/>
          </a:bodyPr>
          <a:lstStyle/>
          <a:p>
            <a:r>
              <a:rPr lang="ru-RU" sz="2400" b="1" dirty="0"/>
              <a:t>КЕЙС DIGG.COM ПРОТИВ МОНСТРОВ КИНОИНДУСТРИИ </a:t>
            </a:r>
          </a:p>
        </p:txBody>
      </p:sp>
      <p:sp>
        <p:nvSpPr>
          <p:cNvPr id="28674" name="Содержимое 2"/>
          <p:cNvSpPr>
            <a:spLocks noGrp="1"/>
          </p:cNvSpPr>
          <p:nvPr>
            <p:ph sz="quarter" idx="4294967295"/>
          </p:nvPr>
        </p:nvSpPr>
        <p:spPr>
          <a:xfrm>
            <a:off x="683568" y="1556792"/>
            <a:ext cx="8229600" cy="4530725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90000"/>
              </a:lnSpc>
            </a:pPr>
            <a:r>
              <a:rPr lang="ru-RU" sz="2900"/>
              <a:t>ПРОСТЫЕ ПОЛЬЗОВАТЕЛИ ИНТЕРЕНЕТА. </a:t>
            </a:r>
          </a:p>
          <a:p>
            <a:pPr>
              <a:lnSpc>
                <a:spcPct val="90000"/>
              </a:lnSpc>
            </a:pPr>
            <a:r>
              <a:rPr lang="ru-RU" sz="2900"/>
              <a:t>• Как только сообщение было снято с сайта Digg, другие блогеры отследили код и выставили его в собственных блогах. </a:t>
            </a:r>
          </a:p>
          <a:p>
            <a:pPr>
              <a:lnSpc>
                <a:spcPct val="90000"/>
              </a:lnSpc>
            </a:pPr>
            <a:r>
              <a:rPr lang="ru-RU" sz="2900"/>
              <a:t>• 1 мая код упоминался в 88 блогах. К концу дня таких записей было уже 31725.</a:t>
            </a:r>
          </a:p>
          <a:p>
            <a:pPr>
              <a:lnSpc>
                <a:spcPct val="90000"/>
              </a:lnSpc>
            </a:pPr>
            <a:r>
              <a:rPr lang="ru-RU" sz="2900"/>
              <a:t> • Некто keithburgun разместил на Youtube видео трогательной пьесы, исполненной на акустической гитаре, в которой код был положен на музыку. </a:t>
            </a:r>
          </a:p>
          <a:p>
            <a:pPr>
              <a:lnSpc>
                <a:spcPct val="90000"/>
              </a:lnSpc>
            </a:pPr>
            <a:r>
              <a:rPr lang="ru-RU" sz="2900"/>
              <a:t>Аудитория, просмотревшая данное видео, составила более 300 000 человек.</a:t>
            </a:r>
          </a:p>
          <a:p>
            <a:pPr>
              <a:lnSpc>
                <a:spcPct val="90000"/>
              </a:lnSpc>
            </a:pPr>
            <a:endParaRPr lang="ru-RU" sz="290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7813"/>
            <a:ext cx="8229600" cy="1139825"/>
          </a:xfrm>
        </p:spPr>
        <p:txBody>
          <a:bodyPr anchor="b">
            <a:normAutofit/>
          </a:bodyPr>
          <a:lstStyle/>
          <a:p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КЕЙС DIGG.COM ПРОТИВ МОНСТРОВ КИНОИНДУСТРИИ </a:t>
            </a:r>
          </a:p>
        </p:txBody>
      </p:sp>
      <p:sp>
        <p:nvSpPr>
          <p:cNvPr id="29698" name="Содержимое 2"/>
          <p:cNvSpPr>
            <a:spLocks noGrp="1"/>
          </p:cNvSpPr>
          <p:nvPr>
            <p:ph sz="quarter" idx="4294967295"/>
          </p:nvPr>
        </p:nvSpPr>
        <p:spPr>
          <a:xfrm>
            <a:off x="683568" y="1628800"/>
            <a:ext cx="8229600" cy="4530725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90000"/>
              </a:lnSpc>
            </a:pPr>
            <a:endParaRPr lang="ru-RU" sz="2900" dirty="0"/>
          </a:p>
          <a:p>
            <a:pPr>
              <a:lnSpc>
                <a:spcPct val="90000"/>
              </a:lnSpc>
            </a:pPr>
            <a:r>
              <a:rPr lang="ru-RU" sz="2900" dirty="0"/>
              <a:t>• </a:t>
            </a:r>
            <a:r>
              <a:rPr lang="ru-RU" sz="2900" dirty="0" err="1"/>
              <a:t>Digg</a:t>
            </a:r>
            <a:r>
              <a:rPr lang="ru-RU" sz="2900" dirty="0"/>
              <a:t> сдался. Оказавшись перед выбором между соблюдением интересов пользователей и соблюдением закона, </a:t>
            </a:r>
            <a:r>
              <a:rPr lang="ru-RU" sz="2900" dirty="0" err="1"/>
              <a:t>Digg</a:t>
            </a:r>
            <a:r>
              <a:rPr lang="ru-RU" sz="2900" dirty="0"/>
              <a:t> предпочел искать поддержки у более влиятельной силы — своей аудитории. </a:t>
            </a:r>
          </a:p>
          <a:p>
            <a:pPr>
              <a:lnSpc>
                <a:spcPct val="90000"/>
              </a:lnSpc>
            </a:pPr>
            <a:r>
              <a:rPr lang="ru-RU" sz="2900" dirty="0"/>
              <a:t>• Потребовав убрать ссылку, представители киноиндустрии разворошили такой улей, что теперь эту ссылку точно никогда не уберут. </a:t>
            </a:r>
          </a:p>
          <a:p>
            <a:pPr>
              <a:lnSpc>
                <a:spcPct val="90000"/>
              </a:lnSpc>
            </a:pPr>
            <a:r>
              <a:rPr lang="ru-RU" sz="2900" dirty="0"/>
              <a:t>• Люди, некоторое время перемещавшиеся вместе по сети Интернет, создали </a:t>
            </a:r>
            <a:r>
              <a:rPr lang="ru-RU" sz="2900" dirty="0" err="1"/>
              <a:t>Web</a:t>
            </a:r>
            <a:r>
              <a:rPr lang="ru-RU" sz="2900" dirty="0"/>
              <a:t> Волну, которую невозможно остановить.</a:t>
            </a:r>
          </a:p>
          <a:p>
            <a:pPr>
              <a:lnSpc>
                <a:spcPct val="90000"/>
              </a:lnSpc>
            </a:pPr>
            <a:endParaRPr lang="ru-RU" sz="29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7813"/>
            <a:ext cx="8229600" cy="1139825"/>
          </a:xfrm>
        </p:spPr>
        <p:txBody>
          <a:bodyPr anchor="b">
            <a:normAutofit/>
          </a:bodyPr>
          <a:lstStyle/>
          <a:p>
            <a:r>
              <a:rPr lang="ru-RU" sz="2800" dirty="0"/>
              <a:t>УРОКИ КЕЙСА DIGG.COM </a:t>
            </a:r>
          </a:p>
        </p:txBody>
      </p:sp>
      <p:sp>
        <p:nvSpPr>
          <p:cNvPr id="30722" name="Содержимое 2"/>
          <p:cNvSpPr>
            <a:spLocks noGrp="1"/>
          </p:cNvSpPr>
          <p:nvPr>
            <p:ph sz="quarter" idx="4294967295"/>
          </p:nvPr>
        </p:nvSpPr>
        <p:spPr>
          <a:xfrm>
            <a:off x="611560" y="1556792"/>
            <a:ext cx="8229600" cy="4530725"/>
          </a:xfrm>
        </p:spPr>
        <p:txBody>
          <a:bodyPr/>
          <a:lstStyle/>
          <a:p>
            <a:r>
              <a:rPr lang="ru-RU" sz="2400" dirty="0"/>
              <a:t>• Во-первых, пользователи Интернета показали, что у них есть власть. Любого человека можно остановить, с ним можно договориться, его можно купить или засудить. Но Интернет позволяет людям черпать силы друг у друга. </a:t>
            </a:r>
          </a:p>
          <a:p>
            <a:r>
              <a:rPr lang="ru-RU" sz="2400" dirty="0"/>
              <a:t>• Во-вторых, в данном случае сетевой мир оказался влиятельнее мира вне Сети. </a:t>
            </a:r>
          </a:p>
          <a:p>
            <a:r>
              <a:rPr lang="ru-RU" sz="2400" dirty="0"/>
              <a:t>• В- третьих, проигравшие – </a:t>
            </a:r>
            <a:r>
              <a:rPr lang="ru-RU" sz="2400" dirty="0" smtClean="0"/>
              <a:t> </a:t>
            </a:r>
            <a:r>
              <a:rPr lang="ru-RU" sz="2400" dirty="0"/>
              <a:t>влиятельные </a:t>
            </a:r>
            <a:r>
              <a:rPr lang="ru-RU" sz="2400" dirty="0" smtClean="0"/>
              <a:t>люди, но их это не спасло</a:t>
            </a:r>
            <a:endParaRPr lang="ru-RU" sz="2400" dirty="0"/>
          </a:p>
          <a:p>
            <a:endParaRPr lang="ru-RU" sz="2900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549275"/>
            <a:ext cx="8002587" cy="5581650"/>
          </a:xfrm>
        </p:spPr>
        <p:txBody>
          <a:bodyPr/>
          <a:lstStyle/>
          <a:p>
            <a:pPr eaLnBrk="1" hangingPunct="1"/>
            <a:r>
              <a:rPr lang="ru-RU" altLang="ru-RU" sz="2600" dirty="0" smtClean="0"/>
              <a:t>известный пример: появление в западных блогах видео, на котором «надежный» велосипедный замок </a:t>
            </a:r>
            <a:r>
              <a:rPr lang="ru-RU" altLang="ru-RU" sz="2600" dirty="0" err="1" smtClean="0"/>
              <a:t>Kryptonic</a:t>
            </a:r>
            <a:r>
              <a:rPr lang="ru-RU" altLang="ru-RU" sz="2600" dirty="0" smtClean="0"/>
              <a:t> открывался простой шариковой ручкой, вызвало массовую критику пользователей сети в адрес компании-производителя. </a:t>
            </a:r>
          </a:p>
          <a:p>
            <a:pPr eaLnBrk="1" hangingPunct="1"/>
            <a:r>
              <a:rPr lang="ru-RU" altLang="ru-RU" sz="2600" dirty="0" smtClean="0"/>
              <a:t>Через сутки после появления ролика около 100 тыс. пользователей оставили в сети критические отзывы, через неделю их было около 7 млн. </a:t>
            </a:r>
          </a:p>
          <a:p>
            <a:pPr eaLnBrk="1" hangingPunct="1"/>
            <a:r>
              <a:rPr lang="ru-RU" altLang="ru-RU" sz="2600" dirty="0" smtClean="0"/>
              <a:t>Только после этого компания </a:t>
            </a:r>
            <a:r>
              <a:rPr lang="ru-RU" altLang="ru-RU" sz="2600" dirty="0" err="1" smtClean="0"/>
              <a:t>Kryptonite</a:t>
            </a:r>
            <a:r>
              <a:rPr lang="ru-RU" altLang="ru-RU" sz="2600" dirty="0" smtClean="0"/>
              <a:t> принесла свои извинения и объявила о замене всех замков</a:t>
            </a:r>
          </a:p>
          <a:p>
            <a:pPr eaLnBrk="1" hangingPunct="1"/>
            <a:endParaRPr lang="ru-RU" altLang="ru-RU" sz="2600" dirty="0" smtClean="0"/>
          </a:p>
        </p:txBody>
      </p:sp>
    </p:spTree>
    <p:extLst>
      <p:ext uri="{BB962C8B-B14F-4D97-AF65-F5344CB8AC3E}">
        <p14:creationId xmlns:p14="http://schemas.microsoft.com/office/powerpoint/2010/main" val="426709767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331640" y="443210"/>
            <a:ext cx="6897960" cy="1156990"/>
          </a:xfrm>
        </p:spPr>
        <p:txBody>
          <a:bodyPr anchor="b">
            <a:normAutofit fontScale="90000"/>
          </a:bodyPr>
          <a:lstStyle/>
          <a:p>
            <a:r>
              <a:rPr lang="ru-RU" sz="2400" b="1" dirty="0"/>
              <a:t>ОСОБЕННОСТИ ИНФОРМАЦИОННОГО ПРОСТРАНСТВА ТЕКУЩЕГО ПЕРИОДА XXI ВЕКА </a:t>
            </a:r>
          </a:p>
        </p:txBody>
      </p:sp>
      <p:sp>
        <p:nvSpPr>
          <p:cNvPr id="31746" name="Содержимое 2"/>
          <p:cNvSpPr>
            <a:spLocks noGrp="1"/>
          </p:cNvSpPr>
          <p:nvPr>
            <p:ph sz="quarter" idx="4294967295"/>
          </p:nvPr>
        </p:nvSpPr>
        <p:spPr>
          <a:xfrm>
            <a:off x="611560" y="1615440"/>
            <a:ext cx="8229600" cy="4530725"/>
          </a:xfrm>
        </p:spPr>
        <p:txBody>
          <a:bodyPr/>
          <a:lstStyle/>
          <a:p>
            <a:r>
              <a:rPr lang="ru-RU" sz="2900" dirty="0"/>
              <a:t>• очень шумное, интерактивное (=</a:t>
            </a:r>
            <a:r>
              <a:rPr lang="ru-RU" sz="2900" dirty="0" err="1"/>
              <a:t>Web</a:t>
            </a:r>
            <a:r>
              <a:rPr lang="ru-RU" sz="2900" dirty="0"/>
              <a:t> 2.0) • неуправляемое из единого центра, крайне </a:t>
            </a:r>
            <a:r>
              <a:rPr lang="ru-RU" sz="2900" dirty="0" smtClean="0"/>
              <a:t>  сложное </a:t>
            </a:r>
            <a:r>
              <a:rPr lang="ru-RU" sz="2900" dirty="0"/>
              <a:t>для контроля и регулирования</a:t>
            </a:r>
          </a:p>
          <a:p>
            <a:r>
              <a:rPr lang="ru-RU" sz="2900" dirty="0"/>
              <a:t> • неподконтрольное организации </a:t>
            </a:r>
          </a:p>
          <a:p>
            <a:r>
              <a:rPr lang="ru-RU" sz="2900" dirty="0"/>
              <a:t>• нивелирующее власть традиционных спикеров </a:t>
            </a:r>
          </a:p>
          <a:p>
            <a:r>
              <a:rPr lang="ru-RU" sz="2900" dirty="0"/>
              <a:t>• глобальное локальное и индивидуальное одновременно </a:t>
            </a:r>
          </a:p>
          <a:p>
            <a:r>
              <a:rPr lang="ru-RU" sz="2900" dirty="0"/>
              <a:t>• способное порождать </a:t>
            </a:r>
            <a:r>
              <a:rPr lang="ru-RU" sz="2900" dirty="0" err="1"/>
              <a:t>Web</a:t>
            </a:r>
            <a:r>
              <a:rPr lang="ru-RU" sz="2900" dirty="0"/>
              <a:t> – </a:t>
            </a:r>
            <a:r>
              <a:rPr lang="ru-RU" sz="2900" dirty="0" err="1"/>
              <a:t>waves</a:t>
            </a:r>
            <a:endParaRPr lang="ru-RU" sz="2900" dirty="0"/>
          </a:p>
          <a:p>
            <a:endParaRPr lang="ru-RU" sz="29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7813"/>
            <a:ext cx="8229600" cy="1139825"/>
          </a:xfrm>
        </p:spPr>
        <p:txBody>
          <a:bodyPr anchor="b">
            <a:normAutofit/>
          </a:bodyPr>
          <a:lstStyle/>
          <a:p>
            <a:r>
              <a:rPr lang="ru-RU"/>
              <a:t>АНТИКРИЗИСНЫЙ </a:t>
            </a:r>
            <a:r>
              <a:rPr lang="en-US"/>
              <a:t>PR</a:t>
            </a:r>
            <a:endParaRPr lang="ru-RU"/>
          </a:p>
        </p:txBody>
      </p:sp>
      <p:sp>
        <p:nvSpPr>
          <p:cNvPr id="14338" name="Содержимое 2"/>
          <p:cNvSpPr>
            <a:spLocks noGrp="1"/>
          </p:cNvSpPr>
          <p:nvPr>
            <p:ph sz="quarter" idx="4294967295"/>
          </p:nvPr>
        </p:nvSpPr>
        <p:spPr>
          <a:xfrm>
            <a:off x="611560" y="1600200"/>
            <a:ext cx="7618040" cy="4530725"/>
          </a:xfrm>
        </p:spPr>
        <p:txBody>
          <a:bodyPr/>
          <a:lstStyle/>
          <a:p>
            <a:r>
              <a:rPr lang="ru-RU" sz="2900" dirty="0"/>
              <a:t>Почему это так важно</a:t>
            </a:r>
            <a:r>
              <a:rPr lang="en-US" sz="2900" dirty="0"/>
              <a:t>… </a:t>
            </a:r>
            <a:endParaRPr lang="ru-RU" sz="2900" dirty="0"/>
          </a:p>
          <a:p>
            <a:endParaRPr lang="ru-RU" sz="2900" dirty="0"/>
          </a:p>
          <a:p>
            <a:r>
              <a:rPr lang="en-US" sz="2900" dirty="0"/>
              <a:t>“It takes many good deeds to build a reputation, and only one bad one to lose </a:t>
            </a:r>
            <a:r>
              <a:rPr lang="en-US" sz="2900" dirty="0" smtClean="0"/>
              <a:t>it” </a:t>
            </a:r>
            <a:r>
              <a:rPr lang="en-US" sz="2900" dirty="0"/>
              <a:t>-Benjamin Franklin</a:t>
            </a:r>
            <a:endParaRPr lang="ru-RU" sz="2900" dirty="0"/>
          </a:p>
          <a:p>
            <a:endParaRPr lang="ru-RU" sz="29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Содержимое 2"/>
          <p:cNvSpPr>
            <a:spLocks noGrp="1"/>
          </p:cNvSpPr>
          <p:nvPr>
            <p:ph sz="quarter" idx="4294967295"/>
          </p:nvPr>
        </p:nvSpPr>
        <p:spPr>
          <a:xfrm>
            <a:off x="611560" y="1556792"/>
            <a:ext cx="8229600" cy="4530725"/>
          </a:xfrm>
        </p:spPr>
        <p:txBody>
          <a:bodyPr/>
          <a:lstStyle/>
          <a:p>
            <a:r>
              <a:rPr lang="ru-RU" sz="2900" dirty="0"/>
              <a:t>Сетевое общество в движении: вызовы и риски Становление сетевого общества и сетевых форматов власти и доминирования (</a:t>
            </a:r>
            <a:r>
              <a:rPr lang="ru-RU" sz="2900" dirty="0" err="1"/>
              <a:t>Manuel</a:t>
            </a:r>
            <a:r>
              <a:rPr lang="ru-RU" sz="2900" dirty="0"/>
              <a:t> </a:t>
            </a:r>
            <a:r>
              <a:rPr lang="ru-RU" sz="2900" dirty="0" err="1"/>
              <a:t>Castells</a:t>
            </a:r>
            <a:r>
              <a:rPr lang="ru-RU" sz="2900" dirty="0"/>
              <a:t>: </a:t>
            </a:r>
            <a:r>
              <a:rPr lang="ru-RU" sz="2900" dirty="0" err="1"/>
              <a:t>Communication</a:t>
            </a:r>
            <a:r>
              <a:rPr lang="ru-RU" sz="2900" dirty="0"/>
              <a:t> </a:t>
            </a:r>
            <a:r>
              <a:rPr lang="ru-RU" sz="2900" dirty="0" err="1"/>
              <a:t>Power</a:t>
            </a:r>
            <a:r>
              <a:rPr lang="ru-RU" sz="2900" dirty="0"/>
              <a:t>, 2009) </a:t>
            </a:r>
          </a:p>
          <a:p>
            <a:r>
              <a:rPr lang="ru-RU" sz="2900" dirty="0"/>
              <a:t>• От вертикального к горизонтальному измерению как внутри организаций, территорий, так и в обществе в целом </a:t>
            </a:r>
          </a:p>
          <a:p>
            <a:r>
              <a:rPr lang="ru-RU" sz="2900" dirty="0"/>
              <a:t>• От источника и получателя к читателю и потребителю </a:t>
            </a:r>
            <a:r>
              <a:rPr lang="en-US" sz="2900" dirty="0"/>
              <a:t>(web 2.0)</a:t>
            </a:r>
            <a:endParaRPr lang="ru-RU" sz="2900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7813"/>
            <a:ext cx="8229600" cy="1139825"/>
          </a:xfrm>
        </p:spPr>
        <p:txBody>
          <a:bodyPr anchor="b">
            <a:normAutofit/>
          </a:bodyPr>
          <a:lstStyle/>
          <a:p>
            <a:r>
              <a:rPr lang="ru-RU" sz="2400" dirty="0"/>
              <a:t>СЕТЕВОЕ ОБЩЕСТВО В ДВИЖЕНИИ: ВЫЗОВЫ И РИСКИ </a:t>
            </a:r>
          </a:p>
        </p:txBody>
      </p:sp>
      <p:sp>
        <p:nvSpPr>
          <p:cNvPr id="33794" name="Содержимое 2"/>
          <p:cNvSpPr>
            <a:spLocks noGrp="1"/>
          </p:cNvSpPr>
          <p:nvPr>
            <p:ph sz="quarter" idx="4294967295"/>
          </p:nvPr>
        </p:nvSpPr>
        <p:spPr>
          <a:xfrm>
            <a:off x="1043608" y="1417638"/>
            <a:ext cx="7185992" cy="4713287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90000"/>
              </a:lnSpc>
            </a:pPr>
            <a:r>
              <a:rPr lang="ru-RU" sz="2900"/>
              <a:t>=&gt; вызовы сетевой социальной макро- и микроструктуры: </a:t>
            </a:r>
          </a:p>
          <a:p>
            <a:pPr>
              <a:lnSpc>
                <a:spcPct val="90000"/>
              </a:lnSpc>
            </a:pPr>
            <a:r>
              <a:rPr lang="ru-RU" sz="2900"/>
              <a:t>• Потеря контроля, размывание и диссипация власти и авторитета: от олигополии к нетократии </a:t>
            </a:r>
          </a:p>
          <a:p>
            <a:pPr>
              <a:lnSpc>
                <a:spcPct val="90000"/>
              </a:lnSpc>
            </a:pPr>
            <a:r>
              <a:rPr lang="ru-RU" sz="2900"/>
              <a:t>• Революция стейкхолдеров • </a:t>
            </a:r>
          </a:p>
          <a:p>
            <a:pPr>
              <a:lnSpc>
                <a:spcPct val="90000"/>
              </a:lnSpc>
            </a:pPr>
            <a:r>
              <a:rPr lang="ru-RU" sz="2900"/>
              <a:t>Разоружение прежних властителей –  вебионирование власти и авторитета </a:t>
            </a:r>
          </a:p>
          <a:p>
            <a:pPr>
              <a:lnSpc>
                <a:spcPct val="90000"/>
              </a:lnSpc>
            </a:pPr>
            <a:r>
              <a:rPr lang="ru-RU" sz="2900"/>
              <a:t>• Потенциальная глобализация локальных проблем и кризисов (issues &amp; crises: no local, it’s all potentially global) •</a:t>
            </a:r>
          </a:p>
          <a:p>
            <a:pPr>
              <a:lnSpc>
                <a:spcPct val="90000"/>
              </a:lnSpc>
            </a:pPr>
            <a:r>
              <a:rPr lang="ru-RU" sz="2900"/>
              <a:t> Коммуникационные вызовы компаниям – глокализация порождает неожиданный спрос на открытость, прозрачность и доверие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683568" y="620688"/>
            <a:ext cx="7546032" cy="796950"/>
          </a:xfrm>
        </p:spPr>
        <p:txBody>
          <a:bodyPr anchor="b">
            <a:normAutofit fontScale="90000"/>
          </a:bodyPr>
          <a:lstStyle/>
          <a:p>
            <a:r>
              <a:rPr lang="ru-RU" sz="2400" b="1" dirty="0"/>
              <a:t>ПЕРЕХОД ВЛАСТИ К СТЕЙКХОЛДЕРАМ: НОВЫЕ РИСКИ И УГРОЗЫ </a:t>
            </a:r>
          </a:p>
        </p:txBody>
      </p:sp>
      <p:sp>
        <p:nvSpPr>
          <p:cNvPr id="34818" name="Содержимое 2"/>
          <p:cNvSpPr>
            <a:spLocks noGrp="1"/>
          </p:cNvSpPr>
          <p:nvPr>
            <p:ph sz="quarter" idx="4294967295"/>
          </p:nvPr>
        </p:nvSpPr>
        <p:spPr>
          <a:xfrm>
            <a:off x="827584" y="1484784"/>
            <a:ext cx="7402016" cy="4646141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80000"/>
              </a:lnSpc>
            </a:pPr>
            <a:r>
              <a:rPr lang="ru-RU" sz="2500" dirty="0"/>
              <a:t>• Рост значимости социальных сетей и гражданской/массовой журналистики </a:t>
            </a:r>
          </a:p>
          <a:p>
            <a:pPr>
              <a:lnSpc>
                <a:spcPct val="80000"/>
              </a:lnSpc>
            </a:pPr>
            <a:r>
              <a:rPr lang="ru-RU" sz="2500" dirty="0"/>
              <a:t>• Стирание границ между внутренними и внешними </a:t>
            </a:r>
            <a:r>
              <a:rPr lang="ru-RU" sz="2500" dirty="0" err="1"/>
              <a:t>стейкхолдерами</a:t>
            </a:r>
            <a:r>
              <a:rPr lang="ru-RU" sz="2500" dirty="0"/>
              <a:t> </a:t>
            </a:r>
          </a:p>
          <a:p>
            <a:pPr>
              <a:lnSpc>
                <a:spcPct val="80000"/>
              </a:lnSpc>
            </a:pPr>
            <a:r>
              <a:rPr lang="ru-RU" sz="2500" dirty="0"/>
              <a:t>• </a:t>
            </a:r>
            <a:r>
              <a:rPr lang="ru-RU" sz="2500" dirty="0" err="1"/>
              <a:t>Стейкхолдеры</a:t>
            </a:r>
            <a:r>
              <a:rPr lang="ru-RU" sz="2500" dirty="0"/>
              <a:t> теперь не только создатели новостей, они уже создатели и разрушители брендов </a:t>
            </a:r>
          </a:p>
          <a:p>
            <a:pPr>
              <a:lnSpc>
                <a:spcPct val="80000"/>
              </a:lnSpc>
            </a:pPr>
            <a:r>
              <a:rPr lang="ru-RU" sz="2500" dirty="0"/>
              <a:t>• </a:t>
            </a:r>
            <a:r>
              <a:rPr lang="ru-RU" sz="2500" dirty="0" err="1"/>
              <a:t>Стейкхолдеры</a:t>
            </a:r>
            <a:r>
              <a:rPr lang="ru-RU" sz="2500" dirty="0"/>
              <a:t> – созидатели, умножители и «ускорители» кризисов</a:t>
            </a:r>
          </a:p>
          <a:p>
            <a:pPr>
              <a:lnSpc>
                <a:spcPct val="80000"/>
              </a:lnSpc>
            </a:pPr>
            <a:r>
              <a:rPr lang="ru-RU" sz="2500" dirty="0"/>
              <a:t> • </a:t>
            </a:r>
            <a:r>
              <a:rPr lang="ru-RU" sz="2500" dirty="0" err="1"/>
              <a:t>Стейкхолдеры</a:t>
            </a:r>
            <a:r>
              <a:rPr lang="ru-RU" sz="2500" dirty="0"/>
              <a:t> как спусковые механизмы </a:t>
            </a:r>
            <a:r>
              <a:rPr lang="ru-RU" sz="2500" dirty="0" err="1"/>
              <a:t>web</a:t>
            </a:r>
            <a:r>
              <a:rPr lang="ru-RU" sz="2500" dirty="0"/>
              <a:t>-волн и </a:t>
            </a:r>
            <a:r>
              <a:rPr lang="ru-RU" sz="2500" dirty="0" err="1"/>
              <a:t>web</a:t>
            </a:r>
            <a:r>
              <a:rPr lang="ru-RU" sz="2500" dirty="0"/>
              <a:t>-цунами</a:t>
            </a:r>
          </a:p>
          <a:p>
            <a:pPr>
              <a:lnSpc>
                <a:spcPct val="80000"/>
              </a:lnSpc>
            </a:pPr>
            <a:r>
              <a:rPr lang="ru-RU" sz="2500" b="1" u="sng" dirty="0"/>
              <a:t> Организации в пространстве новых ролей, коммуникаций и рисков </a:t>
            </a:r>
          </a:p>
          <a:p>
            <a:pPr>
              <a:lnSpc>
                <a:spcPct val="80000"/>
              </a:lnSpc>
            </a:pPr>
            <a:r>
              <a:rPr lang="ru-RU" sz="2500" dirty="0"/>
              <a:t>Необходимость «умного разведывательного сканирования информационного пространства» и «быстрого реагирования» 24 Х7 </a:t>
            </a:r>
          </a:p>
          <a:p>
            <a:pPr>
              <a:lnSpc>
                <a:spcPct val="80000"/>
              </a:lnSpc>
            </a:pPr>
            <a:r>
              <a:rPr lang="ru-RU" sz="2500" dirty="0"/>
              <a:t>Осознание значимости ЛЮБЫХ </a:t>
            </a:r>
            <a:r>
              <a:rPr lang="ru-RU" sz="2500" dirty="0" err="1"/>
              <a:t>стейкхолдеров</a:t>
            </a:r>
            <a:endParaRPr lang="ru-RU" sz="2500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Заголовок 1"/>
          <p:cNvSpPr>
            <a:spLocks noGrp="1"/>
          </p:cNvSpPr>
          <p:nvPr>
            <p:ph type="title" idx="4294967295"/>
          </p:nvPr>
        </p:nvSpPr>
        <p:spPr>
          <a:xfrm>
            <a:off x="755577" y="277813"/>
            <a:ext cx="8388424" cy="1139825"/>
          </a:xfrm>
        </p:spPr>
        <p:txBody>
          <a:bodyPr anchor="b">
            <a:normAutofit/>
          </a:bodyPr>
          <a:lstStyle/>
          <a:p>
            <a:r>
              <a:rPr lang="ru-RU" sz="2800" b="1" dirty="0" smtClean="0"/>
              <a:t>Правила кризисных коммуникаций</a:t>
            </a:r>
            <a:endParaRPr lang="ru-RU" sz="2800" b="1" dirty="0"/>
          </a:p>
        </p:txBody>
      </p:sp>
      <p:sp>
        <p:nvSpPr>
          <p:cNvPr id="35842" name="Содержимое 2"/>
          <p:cNvSpPr>
            <a:spLocks noGrp="1"/>
          </p:cNvSpPr>
          <p:nvPr>
            <p:ph sz="quarter" idx="4294967295"/>
          </p:nvPr>
        </p:nvSpPr>
        <p:spPr>
          <a:xfrm>
            <a:off x="684213" y="1417638"/>
            <a:ext cx="8459788" cy="4530725"/>
          </a:xfrm>
        </p:spPr>
        <p:txBody>
          <a:bodyPr>
            <a:normAutofit fontScale="92500" lnSpcReduction="10000"/>
          </a:bodyPr>
          <a:lstStyle/>
          <a:p>
            <a:r>
              <a:rPr lang="ru-RU" sz="2900" dirty="0"/>
              <a:t>• Вся тактическая информация имеет стратегический потенциал и наоборот </a:t>
            </a:r>
          </a:p>
          <a:p>
            <a:r>
              <a:rPr lang="ru-RU" sz="2900" dirty="0"/>
              <a:t>• Задача выявления факта начала информационно-сетевой атаки для системы- жертвы алгоритмически неразрешима </a:t>
            </a:r>
            <a:r>
              <a:rPr lang="ru-RU" sz="2900" dirty="0" smtClean="0"/>
              <a:t> </a:t>
            </a:r>
            <a:endParaRPr lang="ru-RU" sz="2900" dirty="0"/>
          </a:p>
          <a:p>
            <a:r>
              <a:rPr lang="ru-RU" sz="2900" dirty="0"/>
              <a:t>Пассивная защита невозможна, активная </a:t>
            </a:r>
            <a:r>
              <a:rPr lang="ru-RU" sz="2900" dirty="0" smtClean="0"/>
              <a:t>контригра -  дорого </a:t>
            </a:r>
            <a:endParaRPr lang="ru-RU" sz="2900" dirty="0"/>
          </a:p>
          <a:p>
            <a:r>
              <a:rPr lang="ru-RU" sz="2900" dirty="0"/>
              <a:t>• </a:t>
            </a:r>
            <a:r>
              <a:rPr lang="ru-RU" sz="2900" dirty="0" err="1"/>
              <a:t>Репутационная</a:t>
            </a:r>
            <a:r>
              <a:rPr lang="ru-RU" sz="2900" dirty="0"/>
              <a:t> вакцинация </a:t>
            </a:r>
            <a:r>
              <a:rPr lang="ru-RU" sz="2900" dirty="0" smtClean="0"/>
              <a:t>возможна</a:t>
            </a:r>
            <a:endParaRPr lang="ru-RU" sz="2900" dirty="0"/>
          </a:p>
          <a:p>
            <a:r>
              <a:rPr lang="ru-RU" sz="2900" b="1" u="sng" dirty="0"/>
              <a:t>Для того, чтобы бороться с сетью, нужно иметь свою сеть</a:t>
            </a:r>
          </a:p>
          <a:p>
            <a:endParaRPr lang="ru-RU" sz="2900" b="1" u="sng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7813"/>
            <a:ext cx="8229600" cy="1139825"/>
          </a:xfrm>
        </p:spPr>
        <p:txBody>
          <a:bodyPr anchor="b">
            <a:normAutofit/>
          </a:bodyPr>
          <a:lstStyle/>
          <a:p>
            <a:r>
              <a:rPr lang="ru-RU" sz="2400" b="1" dirty="0"/>
              <a:t>УСЛОЖНЯЮЩИЙ ФАКТОР: ВСЕ ПО ПАРЕТО </a:t>
            </a:r>
            <a:r>
              <a:rPr lang="ru-RU" sz="2400" b="1" dirty="0" smtClean="0"/>
              <a:t> </a:t>
            </a:r>
            <a:endParaRPr lang="ru-RU" sz="2400" b="1" dirty="0"/>
          </a:p>
        </p:txBody>
      </p:sp>
      <p:sp>
        <p:nvSpPr>
          <p:cNvPr id="36866" name="Содержимое 2"/>
          <p:cNvSpPr>
            <a:spLocks noGrp="1"/>
          </p:cNvSpPr>
          <p:nvPr>
            <p:ph sz="quarter" idx="4294967295"/>
          </p:nvPr>
        </p:nvSpPr>
        <p:spPr>
          <a:xfrm>
            <a:off x="827584" y="1916832"/>
            <a:ext cx="8229600" cy="4530725"/>
          </a:xfrm>
        </p:spPr>
        <p:txBody>
          <a:bodyPr/>
          <a:lstStyle/>
          <a:p>
            <a:r>
              <a:rPr lang="ru-RU" sz="2900" dirty="0"/>
              <a:t>Поле битвы: </a:t>
            </a:r>
            <a:r>
              <a:rPr lang="ru-RU" sz="2900" dirty="0" smtClean="0"/>
              <a:t>сознание </a:t>
            </a:r>
            <a:r>
              <a:rPr lang="ru-RU" sz="2900" dirty="0"/>
              <a:t>элит и молодежи, т.е. подсознание и сознание групп, определяющих смыслы и будущее. </a:t>
            </a:r>
          </a:p>
          <a:p>
            <a:r>
              <a:rPr lang="ru-RU" sz="2900" dirty="0" smtClean="0"/>
              <a:t>Закон </a:t>
            </a:r>
            <a:r>
              <a:rPr lang="ru-RU" sz="2900" dirty="0"/>
              <a:t>Парето - 20/80 - здесь работает чрезвычайно </a:t>
            </a:r>
            <a:r>
              <a:rPr lang="ru-RU" sz="2900" dirty="0" smtClean="0"/>
              <a:t>ярко</a:t>
            </a:r>
            <a:endParaRPr lang="ru-RU" sz="2900" dirty="0"/>
          </a:p>
          <a:p>
            <a:endParaRPr lang="ru-RU" sz="2900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Содержимое 2"/>
          <p:cNvSpPr>
            <a:spLocks noGrp="1"/>
          </p:cNvSpPr>
          <p:nvPr>
            <p:ph sz="quarter" idx="4294967295"/>
          </p:nvPr>
        </p:nvSpPr>
        <p:spPr>
          <a:xfrm>
            <a:off x="971600" y="620687"/>
            <a:ext cx="7344816" cy="5853137"/>
          </a:xfrm>
        </p:spPr>
        <p:txBody>
          <a:bodyPr>
            <a:normAutofit lnSpcReduction="10000"/>
          </a:bodyPr>
          <a:lstStyle/>
          <a:p>
            <a:pPr>
              <a:lnSpc>
                <a:spcPct val="80000"/>
              </a:lnSpc>
            </a:pPr>
            <a:r>
              <a:rPr lang="ru-RU" sz="2900" b="1" dirty="0"/>
              <a:t>Закон Парето</a:t>
            </a:r>
            <a:r>
              <a:rPr lang="ru-RU" sz="2900" dirty="0"/>
              <a:t>, или </a:t>
            </a:r>
            <a:r>
              <a:rPr lang="ru-RU" sz="2900" b="1" dirty="0"/>
              <a:t>принцип Парето</a:t>
            </a:r>
            <a:r>
              <a:rPr lang="ru-RU" sz="2900" dirty="0"/>
              <a:t>, или </a:t>
            </a:r>
            <a:r>
              <a:rPr lang="ru-RU" sz="2900" b="1" dirty="0"/>
              <a:t>принцип 20/80</a:t>
            </a:r>
            <a:r>
              <a:rPr lang="ru-RU" sz="2900" dirty="0"/>
              <a:t> — эмпирическое правило, названное в честь экономиста и </a:t>
            </a:r>
            <a:r>
              <a:rPr lang="ru-RU" sz="2900" dirty="0" err="1"/>
              <a:t>социолога</a:t>
            </a:r>
            <a:r>
              <a:rPr lang="ru-RU" sz="2900" dirty="0" err="1">
                <a:hlinkClick r:id="rId2" tooltip="Парето, Вильфредо"/>
              </a:rPr>
              <a:t>Вильфредо</a:t>
            </a:r>
            <a:r>
              <a:rPr lang="ru-RU" sz="2900" dirty="0">
                <a:hlinkClick r:id="rId2" tooltip="Парето, Вильфредо"/>
              </a:rPr>
              <a:t> Парето</a:t>
            </a:r>
            <a:r>
              <a:rPr lang="ru-RU" sz="2900" dirty="0"/>
              <a:t>, в наиболее общем виде формулируется как </a:t>
            </a:r>
            <a:r>
              <a:rPr lang="ru-RU" sz="2900" i="1" dirty="0"/>
              <a:t>«20% усилий дают 80% результата, а остальные 80% усилий — лишь 20% результата»</a:t>
            </a:r>
            <a:r>
              <a:rPr lang="ru-RU" sz="2900" dirty="0"/>
              <a:t>. </a:t>
            </a:r>
          </a:p>
          <a:p>
            <a:pPr>
              <a:lnSpc>
                <a:spcPct val="80000"/>
              </a:lnSpc>
            </a:pPr>
            <a:r>
              <a:rPr lang="ru-RU" sz="2900" dirty="0"/>
              <a:t>Может использоваться как базовая установка в анализе факторов эффективности </a:t>
            </a:r>
            <a:r>
              <a:rPr lang="ru-RU" sz="2900" b="1" dirty="0"/>
              <a:t>какой-либо</a:t>
            </a:r>
            <a:r>
              <a:rPr lang="ru-RU" sz="2900" dirty="0"/>
              <a:t> деятельности и оптимизации её результатов: правильно выбрав минимум самых важных действий, можно быстро получить значительную часть от планируемого полного результата, при этом дальнейшие улучшения неэффективны и могут быть </a:t>
            </a:r>
            <a:r>
              <a:rPr lang="ru-RU" sz="2900" dirty="0" err="1"/>
              <a:t>неоправданны</a:t>
            </a:r>
            <a:r>
              <a:rPr lang="ru-RU" sz="2500" dirty="0"/>
              <a:t> </a:t>
            </a:r>
          </a:p>
          <a:p>
            <a:pPr>
              <a:lnSpc>
                <a:spcPct val="80000"/>
              </a:lnSpc>
            </a:pPr>
            <a:endParaRPr lang="ru-RU" sz="2500" dirty="0"/>
          </a:p>
          <a:p>
            <a:pPr>
              <a:lnSpc>
                <a:spcPct val="80000"/>
              </a:lnSpc>
            </a:pPr>
            <a:endParaRPr lang="ru-RU" sz="2000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3"/>
          <p:cNvSpPr>
            <a:spLocks noGrp="1"/>
          </p:cNvSpPr>
          <p:nvPr>
            <p:ph type="body" idx="4294967295"/>
          </p:nvPr>
        </p:nvSpPr>
        <p:spPr>
          <a:xfrm>
            <a:off x="827584" y="913341"/>
            <a:ext cx="7776864" cy="592455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dirty="0" smtClean="0"/>
              <a:t>Выбор </a:t>
            </a:r>
            <a:r>
              <a:rPr lang="ru-RU" dirty="0"/>
              <a:t>чисел 20 и 80 является также данью заслугам </a:t>
            </a:r>
            <a:r>
              <a:rPr lang="ru-RU" dirty="0" smtClean="0"/>
              <a:t>Парето</a:t>
            </a:r>
          </a:p>
          <a:p>
            <a:pPr marL="0" indent="0">
              <a:lnSpc>
                <a:spcPct val="90000"/>
              </a:lnSpc>
              <a:buNone/>
            </a:pPr>
            <a:endParaRPr lang="ru-RU" dirty="0" smtClean="0"/>
          </a:p>
          <a:p>
            <a:pPr marL="0" indent="0">
              <a:lnSpc>
                <a:spcPct val="90000"/>
              </a:lnSpc>
              <a:buNone/>
            </a:pPr>
            <a:r>
              <a:rPr lang="ru-RU" dirty="0" smtClean="0"/>
              <a:t>любое </a:t>
            </a:r>
            <a:r>
              <a:rPr lang="ru-RU" dirty="0"/>
              <a:t>другое конкретное распределение может иметь 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ru-RU" dirty="0" smtClean="0"/>
              <a:t>другую </a:t>
            </a:r>
            <a:r>
              <a:rPr lang="ru-RU" dirty="0"/>
              <a:t>структуру, и для каждой отдельной задачи следует проводить соответствующий анализ, направленный </a:t>
            </a:r>
            <a:endParaRPr lang="ru-RU" dirty="0" smtClean="0"/>
          </a:p>
          <a:p>
            <a:pPr marL="0" indent="0">
              <a:lnSpc>
                <a:spcPct val="90000"/>
              </a:lnSpc>
              <a:buNone/>
            </a:pPr>
            <a:r>
              <a:rPr lang="ru-RU" dirty="0"/>
              <a:t> </a:t>
            </a:r>
            <a:r>
              <a:rPr lang="ru-RU" dirty="0" smtClean="0"/>
              <a:t> на </a:t>
            </a:r>
            <a:r>
              <a:rPr lang="ru-RU" dirty="0"/>
              <a:t>выявление конкретной зависимости между удельным весом затраченных ресурсов и полученных результатов.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7813"/>
            <a:ext cx="8229600" cy="1139825"/>
          </a:xfrm>
        </p:spPr>
        <p:txBody>
          <a:bodyPr anchor="b">
            <a:normAutofit/>
          </a:bodyPr>
          <a:lstStyle/>
          <a:p>
            <a:r>
              <a:rPr lang="ru-RU" sz="2400" b="1" dirty="0" smtClean="0"/>
              <a:t>Основные тенденции в кризисных коммуникациях  </a:t>
            </a:r>
            <a:endParaRPr lang="ru-RU" sz="2400" b="1" dirty="0"/>
          </a:p>
        </p:txBody>
      </p:sp>
      <p:sp>
        <p:nvSpPr>
          <p:cNvPr id="40962" name="Содержимое 2"/>
          <p:cNvSpPr>
            <a:spLocks noGrp="1"/>
          </p:cNvSpPr>
          <p:nvPr>
            <p:ph sz="quarter" idx="4294967295"/>
          </p:nvPr>
        </p:nvSpPr>
        <p:spPr>
          <a:xfrm>
            <a:off x="971600" y="1628800"/>
            <a:ext cx="7344816" cy="4530725"/>
          </a:xfrm>
        </p:spPr>
        <p:txBody>
          <a:bodyPr/>
          <a:lstStyle/>
          <a:p>
            <a:r>
              <a:rPr lang="ru-RU" sz="2400" dirty="0"/>
              <a:t>1. Все происходит </a:t>
            </a:r>
            <a:r>
              <a:rPr lang="ru-RU" sz="2400" dirty="0" err="1"/>
              <a:t>cо</a:t>
            </a:r>
            <a:r>
              <a:rPr lang="ru-RU" sz="2400" dirty="0"/>
              <a:t> скоростью молнии </a:t>
            </a:r>
          </a:p>
          <a:p>
            <a:r>
              <a:rPr lang="ru-RU" sz="2400" dirty="0"/>
              <a:t>2. Люди требуют «</a:t>
            </a:r>
            <a:r>
              <a:rPr lang="ru-RU" sz="2400" dirty="0" err="1"/>
              <a:t>гиперпрозрачности</a:t>
            </a:r>
            <a:r>
              <a:rPr lang="ru-RU" sz="2400" dirty="0"/>
              <a:t>» (“</a:t>
            </a:r>
            <a:r>
              <a:rPr lang="ru-RU" sz="2400" dirty="0" err="1"/>
              <a:t>hyper-transparency</a:t>
            </a:r>
            <a:r>
              <a:rPr lang="ru-RU" sz="2400" dirty="0"/>
              <a:t>”)</a:t>
            </a:r>
          </a:p>
          <a:p>
            <a:r>
              <a:rPr lang="ru-RU" sz="2400" dirty="0"/>
              <a:t> 3. Организация диалога стала важнее доставки сообщений </a:t>
            </a:r>
          </a:p>
          <a:p>
            <a:r>
              <a:rPr lang="ru-RU" sz="2400" dirty="0"/>
              <a:t>4. </a:t>
            </a:r>
            <a:r>
              <a:rPr lang="ru-RU" sz="2400" dirty="0" err="1"/>
              <a:t>Web</a:t>
            </a:r>
            <a:r>
              <a:rPr lang="ru-RU" sz="2400" dirty="0"/>
              <a:t> репутация попала в </a:t>
            </a:r>
            <a:r>
              <a:rPr lang="ru-RU" sz="2400" dirty="0" err="1"/>
              <a:t>в</a:t>
            </a:r>
            <a:r>
              <a:rPr lang="ru-RU" sz="2400" dirty="0"/>
              <a:t> руки поисковых машин </a:t>
            </a:r>
          </a:p>
          <a:p>
            <a:r>
              <a:rPr lang="ru-RU" sz="2400" dirty="0"/>
              <a:t>5. У КОНКУРЕНТОВ И ТЕХНОЛОГОВ есть те же самые инструменты </a:t>
            </a:r>
            <a:r>
              <a:rPr lang="ru-RU" sz="2400" dirty="0" err="1"/>
              <a:t>Web</a:t>
            </a:r>
            <a:r>
              <a:rPr lang="ru-RU" sz="2400" dirty="0"/>
              <a:t>, что и у компании</a:t>
            </a:r>
          </a:p>
          <a:p>
            <a:endParaRPr lang="ru-RU" sz="2900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7813"/>
            <a:ext cx="8229600" cy="1139825"/>
          </a:xfrm>
        </p:spPr>
        <p:txBody>
          <a:bodyPr anchor="b">
            <a:normAutofit/>
          </a:bodyPr>
          <a:lstStyle/>
          <a:p>
            <a:r>
              <a:rPr lang="ru-RU"/>
              <a:t>ТРЕНД № 1.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4294967295"/>
          </p:nvPr>
        </p:nvSpPr>
        <p:spPr>
          <a:xfrm>
            <a:off x="827584" y="1600200"/>
            <a:ext cx="7402016" cy="4530725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80000"/>
              </a:lnSpc>
            </a:pPr>
            <a:r>
              <a:rPr lang="ru-RU" sz="2800"/>
              <a:t>Жизнь в Web 2.0 ускорилась. Динамика кризиса – вдвойне. Все решают первые 24 часа</a:t>
            </a:r>
          </a:p>
          <a:p>
            <a:pPr>
              <a:lnSpc>
                <a:spcPct val="80000"/>
              </a:lnSpc>
            </a:pPr>
            <a:r>
              <a:rPr lang="ru-RU" sz="2800"/>
              <a:t>.  Плохие новости распространяются быстрее, чем когда-либо черезTwitter, Facebook и иные социальные сети</a:t>
            </a:r>
          </a:p>
          <a:p>
            <a:pPr>
              <a:lnSpc>
                <a:spcPct val="80000"/>
              </a:lnSpc>
            </a:pPr>
            <a:r>
              <a:rPr lang="ru-RU" sz="2800"/>
              <a:t>  Теперь приходится непрерывно мониторить все релевантные CGM (consumer generated media), а не только традиционные СМИ</a:t>
            </a:r>
          </a:p>
          <a:p>
            <a:pPr>
              <a:lnSpc>
                <a:spcPct val="80000"/>
              </a:lnSpc>
            </a:pPr>
            <a:r>
              <a:rPr lang="ru-RU" sz="2800"/>
              <a:t>  Когда Вы реагируете на разрастающий кризис, счет уже идет на минуты и часы, а не на дни</a:t>
            </a:r>
          </a:p>
          <a:p>
            <a:pPr>
              <a:lnSpc>
                <a:spcPct val="80000"/>
              </a:lnSpc>
            </a:pPr>
            <a:r>
              <a:rPr lang="ru-RU" sz="2800"/>
              <a:t>  Необходимо иметь уже подготовленные технологии реагирования и «заточенную»команду </a:t>
            </a:r>
          </a:p>
          <a:p>
            <a:pPr>
              <a:lnSpc>
                <a:spcPct val="80000"/>
              </a:lnSpc>
            </a:pPr>
            <a:r>
              <a:rPr lang="ru-RU" sz="2800"/>
              <a:t> У компании должен быть опыт работы с социальными медиа – это поможет реагировать быстро</a:t>
            </a:r>
          </a:p>
          <a:p>
            <a:pPr>
              <a:lnSpc>
                <a:spcPct val="80000"/>
              </a:lnSpc>
            </a:pPr>
            <a:endParaRPr lang="ru-RU" sz="280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7813"/>
            <a:ext cx="8229600" cy="1139825"/>
          </a:xfrm>
        </p:spPr>
        <p:txBody>
          <a:bodyPr anchor="b">
            <a:normAutofit/>
          </a:bodyPr>
          <a:lstStyle/>
          <a:p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ГИПЕРТРАНСПАРЕНТНОСТЬ</a:t>
            </a: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4294967295"/>
          </p:nvPr>
        </p:nvSpPr>
        <p:spPr>
          <a:xfrm>
            <a:off x="683568" y="1600200"/>
            <a:ext cx="7546032" cy="4530725"/>
          </a:xfrm>
        </p:spPr>
        <p:txBody>
          <a:bodyPr>
            <a:normAutofit fontScale="92500" lnSpcReduction="10000"/>
          </a:bodyPr>
          <a:lstStyle/>
          <a:p>
            <a:pPr marL="0" indent="0">
              <a:lnSpc>
                <a:spcPct val="90000"/>
              </a:lnSpc>
              <a:buNone/>
            </a:pPr>
            <a:r>
              <a:rPr lang="ru-RU" sz="2900" dirty="0" smtClean="0"/>
              <a:t>Секретов </a:t>
            </a:r>
            <a:r>
              <a:rPr lang="ru-RU" sz="2900" dirty="0"/>
              <a:t>больше не существует </a:t>
            </a:r>
            <a:endParaRPr lang="ru-RU" sz="2900" dirty="0" smtClean="0"/>
          </a:p>
          <a:p>
            <a:pPr>
              <a:lnSpc>
                <a:spcPct val="90000"/>
              </a:lnSpc>
            </a:pPr>
            <a:r>
              <a:rPr lang="ru-RU" sz="2900" dirty="0" smtClean="0"/>
              <a:t> </a:t>
            </a:r>
            <a:r>
              <a:rPr lang="ru-RU" sz="2900" dirty="0"/>
              <a:t>Больше нет частной информации и приватных бесед - каждый теперь может выложить в сеть, что было сказано «между нами». Готовьтесь получить это в блогах, </a:t>
            </a:r>
            <a:r>
              <a:rPr lang="ru-RU" sz="2900" dirty="0" err="1"/>
              <a:t>наYouTube</a:t>
            </a:r>
            <a:r>
              <a:rPr lang="ru-RU" sz="2900" dirty="0"/>
              <a:t> и т.п. </a:t>
            </a:r>
          </a:p>
          <a:p>
            <a:pPr>
              <a:lnSpc>
                <a:spcPct val="90000"/>
              </a:lnSpc>
            </a:pPr>
            <a:r>
              <a:rPr lang="ru-RU" sz="2900" dirty="0" smtClean="0"/>
              <a:t>Будьте </a:t>
            </a:r>
            <a:r>
              <a:rPr lang="ru-RU" sz="2900" dirty="0"/>
              <a:t>готовы признать наличие противоречивых и сомнительных бизнес-практик и дальше начать их урегулирование </a:t>
            </a:r>
            <a:endParaRPr lang="ru-RU" sz="2900" dirty="0" smtClean="0"/>
          </a:p>
          <a:p>
            <a:pPr>
              <a:lnSpc>
                <a:spcPct val="90000"/>
              </a:lnSpc>
            </a:pPr>
            <a:r>
              <a:rPr lang="ru-RU" sz="2900" dirty="0" smtClean="0"/>
              <a:t> </a:t>
            </a:r>
            <a:r>
              <a:rPr lang="ru-RU" sz="2900" dirty="0"/>
              <a:t>Убедитесь, что деятельность в области КСО искренна, прозрачна и чиста. И что ее можно защитить.</a:t>
            </a:r>
          </a:p>
          <a:p>
            <a:pPr>
              <a:lnSpc>
                <a:spcPct val="90000"/>
              </a:lnSpc>
            </a:pPr>
            <a:endParaRPr lang="ru-RU" sz="29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Содержимое 2"/>
          <p:cNvSpPr>
            <a:spLocks noGrp="1"/>
          </p:cNvSpPr>
          <p:nvPr>
            <p:ph sz="quarter" idx="4294967295"/>
          </p:nvPr>
        </p:nvSpPr>
        <p:spPr>
          <a:xfrm>
            <a:off x="755576" y="1600200"/>
            <a:ext cx="7474024" cy="4530725"/>
          </a:xfrm>
        </p:spPr>
        <p:txBody>
          <a:bodyPr>
            <a:normAutofit lnSpcReduction="10000"/>
          </a:bodyPr>
          <a:lstStyle/>
          <a:p>
            <a:r>
              <a:rPr lang="en-US" sz="2900" dirty="0"/>
              <a:t>According to the Harvard Business Review, 70 – 80% of a company’s market value comes from hard-to-assess intangible assets such as brand equity, intellectual capital and goodwill.</a:t>
            </a:r>
            <a:endParaRPr lang="ru-RU" sz="2900" dirty="0"/>
          </a:p>
          <a:p>
            <a:r>
              <a:rPr lang="en-US" sz="2900" dirty="0"/>
              <a:t> </a:t>
            </a:r>
            <a:r>
              <a:rPr lang="ru-RU" sz="2900" dirty="0"/>
              <a:t></a:t>
            </a:r>
            <a:r>
              <a:rPr lang="en-US" sz="2900" dirty="0"/>
              <a:t> Given this, organizations are especially vulnerable to anything that damages their reputations</a:t>
            </a:r>
            <a:endParaRPr lang="ru-RU" sz="2900" dirty="0"/>
          </a:p>
          <a:p>
            <a:r>
              <a:rPr lang="en-US" sz="2900" dirty="0"/>
              <a:t> </a:t>
            </a:r>
            <a:r>
              <a:rPr lang="ru-RU" sz="2900" dirty="0"/>
              <a:t></a:t>
            </a:r>
            <a:r>
              <a:rPr lang="en-US" sz="2900" dirty="0"/>
              <a:t> Crisis preparedness and crisis management is critical to protecting and preserving a good reputation</a:t>
            </a:r>
            <a:endParaRPr lang="ru-RU" sz="2900" dirty="0"/>
          </a:p>
          <a:p>
            <a:endParaRPr lang="ru-RU" sz="2900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7813"/>
            <a:ext cx="8229600" cy="1139825"/>
          </a:xfrm>
        </p:spPr>
        <p:txBody>
          <a:bodyPr anchor="b">
            <a:normAutofit fontScale="90000"/>
          </a:bodyPr>
          <a:lstStyle/>
          <a:p>
            <a:r>
              <a:rPr lang="ru-RU"/>
              <a:t>. БУДЬТЕ ГОТОВЫ К ДВУСТОРОННЕМУ ДИАЛОГУ </a:t>
            </a:r>
          </a:p>
        </p:txBody>
      </p:sp>
      <p:sp>
        <p:nvSpPr>
          <p:cNvPr id="44034" name="Содержимое 2"/>
          <p:cNvSpPr>
            <a:spLocks noGrp="1"/>
          </p:cNvSpPr>
          <p:nvPr>
            <p:ph sz="quarter" idx="4294967295"/>
          </p:nvPr>
        </p:nvSpPr>
        <p:spPr>
          <a:xfrm>
            <a:off x="755576" y="1600200"/>
            <a:ext cx="7474024" cy="4530725"/>
          </a:xfrm>
        </p:spPr>
        <p:txBody>
          <a:bodyPr>
            <a:normAutofit fontScale="92500"/>
          </a:bodyPr>
          <a:lstStyle/>
          <a:p>
            <a:r>
              <a:rPr lang="ru-RU" sz="2900" dirty="0"/>
              <a:t> Односторонняя коммуникация больше не живет в мире, где люди привыкли к диалогу</a:t>
            </a:r>
          </a:p>
          <a:p>
            <a:r>
              <a:rPr lang="ru-RU" sz="2900" dirty="0"/>
              <a:t>  Вовлечение клиентов и потребителей в диалог –наиболее эффективный путь к нахождению адвокатов бренда и укреплению репутации компании, когда наступит кризис  Коммуникация только через пресс-релизы уже никого не удовлетворяет </a:t>
            </a:r>
          </a:p>
          <a:p>
            <a:r>
              <a:rPr lang="ru-RU" sz="2900" dirty="0"/>
              <a:t> Системе поиска отзывов в сети очень трудно остаться чувствительной и внимательной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7813"/>
            <a:ext cx="8229600" cy="1139825"/>
          </a:xfrm>
        </p:spPr>
        <p:txBody>
          <a:bodyPr anchor="b">
            <a:normAutofit/>
          </a:bodyPr>
          <a:lstStyle/>
          <a:p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РЕПУТАЦИЯ СТРОИТСЯ ИЛИ ТЕРЯЕТСЯ В ПОИСКОВЫХ МАШИНАХ </a:t>
            </a:r>
          </a:p>
        </p:txBody>
      </p:sp>
      <p:sp>
        <p:nvSpPr>
          <p:cNvPr id="45058" name="Содержимое 2"/>
          <p:cNvSpPr>
            <a:spLocks noGrp="1"/>
          </p:cNvSpPr>
          <p:nvPr>
            <p:ph sz="quarter" idx="4294967295"/>
          </p:nvPr>
        </p:nvSpPr>
        <p:spPr>
          <a:xfrm>
            <a:off x="827584" y="1600200"/>
            <a:ext cx="7402016" cy="4530725"/>
          </a:xfrm>
        </p:spPr>
        <p:txBody>
          <a:bodyPr>
            <a:normAutofit fontScale="92500"/>
          </a:bodyPr>
          <a:lstStyle/>
          <a:p>
            <a:r>
              <a:rPr lang="ru-RU" sz="2900" dirty="0" smtClean="0"/>
              <a:t>80</a:t>
            </a:r>
            <a:r>
              <a:rPr lang="ru-RU" sz="2900" dirty="0"/>
              <a:t>% Интернет-пользователей начинают свою сессию с поиска</a:t>
            </a:r>
          </a:p>
          <a:p>
            <a:r>
              <a:rPr lang="ru-RU" sz="2900" dirty="0" smtClean="0"/>
              <a:t>Естественный </a:t>
            </a:r>
            <a:r>
              <a:rPr lang="ru-RU" sz="2900" dirty="0"/>
              <a:t>поиск чувствителен к содержанию социальных медиа из-за кросс-</a:t>
            </a:r>
            <a:r>
              <a:rPr lang="ru-RU" sz="2900" dirty="0" err="1"/>
              <a:t>линкинга</a:t>
            </a:r>
            <a:r>
              <a:rPr lang="ru-RU" sz="2900" dirty="0"/>
              <a:t>. </a:t>
            </a:r>
          </a:p>
          <a:p>
            <a:r>
              <a:rPr lang="ru-RU" sz="2900" dirty="0" err="1" smtClean="0"/>
              <a:t>Google</a:t>
            </a:r>
            <a:r>
              <a:rPr lang="ru-RU" sz="2900" dirty="0" smtClean="0"/>
              <a:t> </a:t>
            </a:r>
            <a:r>
              <a:rPr lang="ru-RU" sz="2900" dirty="0"/>
              <a:t>предлагает универсальный поиск, что делает социальные медиа критически важными </a:t>
            </a:r>
          </a:p>
          <a:p>
            <a:r>
              <a:rPr lang="ru-RU" sz="2900" dirty="0" smtClean="0"/>
              <a:t>Невозможно </a:t>
            </a:r>
            <a:r>
              <a:rPr lang="ru-RU" sz="2900" dirty="0"/>
              <a:t>«убрать» контент, если он хоть раз появился в результатах поиска</a:t>
            </a:r>
          </a:p>
          <a:p>
            <a:endParaRPr lang="ru-RU" sz="2900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7813"/>
            <a:ext cx="8229600" cy="1139825"/>
          </a:xfrm>
        </p:spPr>
        <p:txBody>
          <a:bodyPr anchor="b">
            <a:normAutofit/>
          </a:bodyPr>
          <a:lstStyle/>
          <a:p>
            <a:r>
              <a:rPr lang="ru-RU" dirty="0"/>
              <a:t> </a:t>
            </a:r>
            <a:r>
              <a:rPr lang="ru-RU" sz="2700" dirty="0" smtClean="0">
                <a:latin typeface="Arial" panose="020B0604020202020204" pitchFamily="34" charset="0"/>
                <a:cs typeface="Arial" panose="020B0604020202020204" pitchFamily="34" charset="0"/>
              </a:rPr>
              <a:t>У  конкурентов есть те же самые ресурсы </a:t>
            </a:r>
            <a:endParaRPr lang="ru-RU" sz="2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082" name="Содержимое 2"/>
          <p:cNvSpPr>
            <a:spLocks noGrp="1"/>
          </p:cNvSpPr>
          <p:nvPr>
            <p:ph sz="quarter" idx="4294967295"/>
          </p:nvPr>
        </p:nvSpPr>
        <p:spPr>
          <a:xfrm>
            <a:off x="827584" y="1628800"/>
            <a:ext cx="7402016" cy="4530725"/>
          </a:xfrm>
        </p:spPr>
        <p:txBody>
          <a:bodyPr/>
          <a:lstStyle/>
          <a:p>
            <a:r>
              <a:rPr lang="ru-RU" sz="2900" dirty="0" smtClean="0"/>
              <a:t>Очень </a:t>
            </a:r>
            <a:r>
              <a:rPr lang="ru-RU" sz="2900" dirty="0"/>
              <a:t>маленькие организации могут быть очень быстрыми и очень дружить с социальными медиа</a:t>
            </a:r>
          </a:p>
          <a:p>
            <a:r>
              <a:rPr lang="ru-RU" sz="2900" dirty="0" smtClean="0"/>
              <a:t>нет </a:t>
            </a:r>
            <a:r>
              <a:rPr lang="ru-RU" sz="2900" dirty="0"/>
              <a:t>альтернативы – или слушать голос </a:t>
            </a:r>
            <a:r>
              <a:rPr lang="ru-RU" sz="2900" dirty="0" err="1"/>
              <a:t>consumer</a:t>
            </a:r>
            <a:r>
              <a:rPr lang="ru-RU" sz="2900" dirty="0"/>
              <a:t> </a:t>
            </a:r>
            <a:r>
              <a:rPr lang="ru-RU" sz="2900" dirty="0" err="1"/>
              <a:t>generated</a:t>
            </a:r>
            <a:r>
              <a:rPr lang="ru-RU" sz="2900" dirty="0"/>
              <a:t> </a:t>
            </a:r>
            <a:r>
              <a:rPr lang="ru-RU" sz="2900" dirty="0" err="1"/>
              <a:t>media</a:t>
            </a:r>
            <a:r>
              <a:rPr lang="ru-RU" sz="2900" dirty="0"/>
              <a:t>, или погибнуть </a:t>
            </a:r>
          </a:p>
          <a:p>
            <a:r>
              <a:rPr lang="ru-RU" sz="2900" dirty="0" smtClean="0"/>
              <a:t>Каждый </a:t>
            </a:r>
            <a:r>
              <a:rPr lang="ru-RU" sz="2900" dirty="0"/>
              <a:t>теперь влиятелен в своих собственных кругах, так что одним трафиком влияние уже не измеришь.</a:t>
            </a:r>
          </a:p>
          <a:p>
            <a:endParaRPr lang="ru-RU" sz="2900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Заголовок 1"/>
          <p:cNvSpPr>
            <a:spLocks noGrp="1"/>
          </p:cNvSpPr>
          <p:nvPr>
            <p:ph type="title" idx="4294967295"/>
          </p:nvPr>
        </p:nvSpPr>
        <p:spPr>
          <a:xfrm>
            <a:off x="991357" y="764704"/>
            <a:ext cx="7258000" cy="720080"/>
          </a:xfrm>
        </p:spPr>
        <p:txBody>
          <a:bodyPr anchor="b">
            <a:normAutofit fontScale="90000"/>
          </a:bodyPr>
          <a:lstStyle/>
          <a:p>
            <a:r>
              <a:rPr lang="ru-RU" sz="2200" b="1" dirty="0"/>
              <a:t>МЕНЕДЖМЕНТ КРИЗИСНЫХ ЦИФРОВЫХ PR-КОММУНИКАЦИЙ: БАЗОВЫЕ ОСНОВАНИЯ</a:t>
            </a:r>
            <a:r>
              <a:rPr lang="ru-RU" sz="2000" dirty="0"/>
              <a:t/>
            </a:r>
            <a:br>
              <a:rPr lang="ru-RU" sz="2000" dirty="0"/>
            </a:br>
            <a:endParaRPr lang="ru-RU" sz="2000" dirty="0"/>
          </a:p>
        </p:txBody>
      </p:sp>
      <p:sp>
        <p:nvSpPr>
          <p:cNvPr id="47106" name="Содержимое 2"/>
          <p:cNvSpPr>
            <a:spLocks noGrp="1"/>
          </p:cNvSpPr>
          <p:nvPr>
            <p:ph sz="quarter" idx="4294967295"/>
          </p:nvPr>
        </p:nvSpPr>
        <p:spPr>
          <a:xfrm>
            <a:off x="755576" y="1600200"/>
            <a:ext cx="7474024" cy="4530725"/>
          </a:xfrm>
        </p:spPr>
        <p:txBody>
          <a:bodyPr/>
          <a:lstStyle/>
          <a:p>
            <a:r>
              <a:rPr lang="ru-RU" sz="2900" dirty="0"/>
              <a:t>Вопрос : </a:t>
            </a:r>
          </a:p>
          <a:p>
            <a:r>
              <a:rPr lang="ru-RU" sz="2900" dirty="0"/>
              <a:t>У вас уже есть социальный канал, готовый к работе в кризисе: блог, </a:t>
            </a:r>
            <a:r>
              <a:rPr lang="ru-RU" sz="2900" dirty="0" err="1"/>
              <a:t>твиттер</a:t>
            </a:r>
            <a:r>
              <a:rPr lang="ru-RU" sz="2900" dirty="0"/>
              <a:t>, видео или </a:t>
            </a:r>
            <a:r>
              <a:rPr lang="ru-RU" sz="2900" dirty="0" err="1"/>
              <a:t>аудиохостинг</a:t>
            </a:r>
            <a:r>
              <a:rPr lang="ru-RU" sz="2900" dirty="0"/>
              <a:t> и т.п. </a:t>
            </a:r>
          </a:p>
          <a:p>
            <a:r>
              <a:rPr lang="ru-RU" sz="2900" dirty="0"/>
              <a:t> НЕ ВООБЩЕ, а в кризисе?</a:t>
            </a:r>
          </a:p>
          <a:p>
            <a:endParaRPr lang="ru-RU" sz="2900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827584" y="404664"/>
            <a:ext cx="7402016" cy="1012974"/>
          </a:xfrm>
        </p:spPr>
        <p:txBody>
          <a:bodyPr anchor="b">
            <a:normAutofit fontScale="90000"/>
          </a:bodyPr>
          <a:lstStyle/>
          <a:p>
            <a:r>
              <a:rPr lang="ru-RU" sz="2400" b="1" dirty="0" smtClean="0">
                <a:latin typeface="Arial" charset="0"/>
              </a:rPr>
              <a:t>МЕНЕДЖМЕНТ </a:t>
            </a:r>
            <a:r>
              <a:rPr lang="ru-RU" sz="2400" b="1" dirty="0">
                <a:latin typeface="Arial" charset="0"/>
              </a:rPr>
              <a:t>ЦИФРОВЫХ КРИЗИСНЫХ КОММУНИКАЦИЙ</a:t>
            </a:r>
            <a:r>
              <a:rPr lang="ru-RU" sz="4000" dirty="0"/>
              <a:t>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4294967295"/>
          </p:nvPr>
        </p:nvSpPr>
        <p:spPr>
          <a:xfrm>
            <a:off x="827584" y="1600200"/>
            <a:ext cx="7402016" cy="4530725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90000"/>
              </a:lnSpc>
            </a:pPr>
            <a:r>
              <a:rPr lang="ru-RU" sz="2800" dirty="0"/>
              <a:t>Запустить программу мониторинга постов </a:t>
            </a:r>
          </a:p>
          <a:p>
            <a:pPr>
              <a:lnSpc>
                <a:spcPct val="90000"/>
              </a:lnSpc>
            </a:pPr>
            <a:r>
              <a:rPr lang="ru-RU" sz="2800" dirty="0"/>
              <a:t>Приобрести  софт для работы с социальными медиа. </a:t>
            </a:r>
          </a:p>
          <a:p>
            <a:pPr>
              <a:lnSpc>
                <a:spcPct val="90000"/>
              </a:lnSpc>
            </a:pPr>
            <a:r>
              <a:rPr lang="ru-RU" sz="2800" dirty="0"/>
              <a:t>Выявить ключевых агентов он-</a:t>
            </a:r>
            <a:r>
              <a:rPr lang="ru-RU" sz="2800" dirty="0" err="1"/>
              <a:t>лайн</a:t>
            </a:r>
            <a:r>
              <a:rPr lang="ru-RU" sz="2800" dirty="0"/>
              <a:t> влияния для вашей организации и  начните выстраивать отношения </a:t>
            </a:r>
          </a:p>
          <a:p>
            <a:pPr>
              <a:lnSpc>
                <a:spcPct val="90000"/>
              </a:lnSpc>
            </a:pPr>
            <a:r>
              <a:rPr lang="ru-RU" sz="2800" dirty="0"/>
              <a:t>Спикер организации в </a:t>
            </a:r>
            <a:r>
              <a:rPr lang="ru-RU" sz="2800" dirty="0" err="1"/>
              <a:t>социальномWeb</a:t>
            </a:r>
            <a:r>
              <a:rPr lang="ru-RU" sz="2800" dirty="0"/>
              <a:t> (</a:t>
            </a:r>
            <a:r>
              <a:rPr lang="en-US" sz="2800" dirty="0"/>
              <a:t>Instagram</a:t>
            </a:r>
            <a:r>
              <a:rPr lang="ru-RU" sz="2800" dirty="0"/>
              <a:t>, </a:t>
            </a:r>
            <a:r>
              <a:rPr lang="en-US" sz="2800" dirty="0" err="1"/>
              <a:t>Vk</a:t>
            </a:r>
            <a:r>
              <a:rPr lang="ru-RU" sz="2800" dirty="0"/>
              <a:t>,</a:t>
            </a:r>
            <a:r>
              <a:rPr lang="ru-RU" sz="2800" dirty="0" err="1"/>
              <a:t>Twitter</a:t>
            </a:r>
            <a:r>
              <a:rPr lang="ru-RU" sz="2800" dirty="0"/>
              <a:t>, </a:t>
            </a:r>
            <a:r>
              <a:rPr lang="ru-RU" sz="2800" dirty="0" err="1"/>
              <a:t>Blog,YouTube</a:t>
            </a:r>
            <a:r>
              <a:rPr lang="ru-RU" sz="2800" dirty="0"/>
              <a:t>) </a:t>
            </a:r>
          </a:p>
          <a:p>
            <a:pPr>
              <a:lnSpc>
                <a:spcPct val="90000"/>
              </a:lnSpc>
            </a:pPr>
            <a:r>
              <a:rPr lang="ru-RU" sz="2800" dirty="0"/>
              <a:t>Разработать инструкции по вовлечению социальных медиа для всех сотрудников, работающих с  маркетинговыми коммуникациями</a:t>
            </a:r>
          </a:p>
          <a:p>
            <a:pPr>
              <a:lnSpc>
                <a:spcPct val="90000"/>
              </a:lnSpc>
            </a:pPr>
            <a:endParaRPr lang="ru-RU" sz="28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7813"/>
            <a:ext cx="8229600" cy="1139825"/>
          </a:xfrm>
        </p:spPr>
        <p:txBody>
          <a:bodyPr anchor="b">
            <a:normAutofit/>
          </a:bodyPr>
          <a:lstStyle/>
          <a:p>
            <a:r>
              <a:rPr lang="ru-RU" sz="3200" b="1" dirty="0"/>
              <a:t>ПОЧЕМУ ЭТО ВАЖНО </a:t>
            </a:r>
          </a:p>
        </p:txBody>
      </p:sp>
      <p:sp>
        <p:nvSpPr>
          <p:cNvPr id="17410" name="Содержимое 2"/>
          <p:cNvSpPr>
            <a:spLocks noGrp="1"/>
          </p:cNvSpPr>
          <p:nvPr>
            <p:ph sz="quarter" idx="4294967295"/>
          </p:nvPr>
        </p:nvSpPr>
        <p:spPr>
          <a:xfrm>
            <a:off x="827584" y="1600200"/>
            <a:ext cx="7402016" cy="4530725"/>
          </a:xfrm>
        </p:spPr>
        <p:txBody>
          <a:bodyPr/>
          <a:lstStyle/>
          <a:p>
            <a:r>
              <a:rPr lang="ru-RU" sz="2900" dirty="0"/>
              <a:t> Негативные примеры </a:t>
            </a:r>
          </a:p>
          <a:p>
            <a:r>
              <a:rPr lang="ru-RU" sz="2900" dirty="0"/>
              <a:t></a:t>
            </a:r>
            <a:r>
              <a:rPr lang="en-US" sz="2900" dirty="0"/>
              <a:t> Cases where lack of proactive reputation management hurt when crisis occurred: BP, </a:t>
            </a:r>
            <a:r>
              <a:rPr lang="en-US" sz="2900" dirty="0" smtClean="0"/>
              <a:t>Exxon</a:t>
            </a:r>
            <a:r>
              <a:rPr lang="ru-RU" sz="2900" dirty="0" smtClean="0"/>
              <a:t>…</a:t>
            </a:r>
            <a:endParaRPr lang="ru-RU" sz="2900" dirty="0"/>
          </a:p>
          <a:p>
            <a:r>
              <a:rPr lang="en-US" sz="2900" dirty="0" smtClean="0"/>
              <a:t> </a:t>
            </a:r>
            <a:r>
              <a:rPr lang="ru-RU" sz="2900" dirty="0"/>
              <a:t>Позитивные примеры</a:t>
            </a:r>
            <a:r>
              <a:rPr lang="en-US" sz="2900" dirty="0"/>
              <a:t> • Proactive crisis communication</a:t>
            </a:r>
            <a:endParaRPr lang="ru-RU" sz="2900" dirty="0"/>
          </a:p>
          <a:p>
            <a:endParaRPr lang="ru-RU" sz="29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Содержимое 2"/>
          <p:cNvSpPr>
            <a:spLocks noGrp="1"/>
          </p:cNvSpPr>
          <p:nvPr>
            <p:ph sz="quarter" idx="4294967295"/>
          </p:nvPr>
        </p:nvSpPr>
        <p:spPr>
          <a:xfrm>
            <a:off x="1043608" y="1600200"/>
            <a:ext cx="7185992" cy="4530725"/>
          </a:xfrm>
        </p:spPr>
        <p:txBody>
          <a:bodyPr>
            <a:normAutofit lnSpcReduction="10000"/>
          </a:bodyPr>
          <a:lstStyle/>
          <a:p>
            <a:r>
              <a:rPr lang="ru-RU" sz="2900" dirty="0"/>
              <a:t>Информационные характеристики кризисной ситуации</a:t>
            </a:r>
            <a:r>
              <a:rPr lang="ru-RU" sz="2900" dirty="0" smtClean="0"/>
              <a:t>:</a:t>
            </a:r>
          </a:p>
          <a:p>
            <a:r>
              <a:rPr lang="ru-RU" sz="2900" dirty="0" smtClean="0"/>
              <a:t>событие </a:t>
            </a:r>
            <a:r>
              <a:rPr lang="ru-RU" sz="2900" dirty="0"/>
              <a:t>уже произошло, его нельзя изменить; </a:t>
            </a:r>
          </a:p>
          <a:p>
            <a:r>
              <a:rPr lang="ru-RU" sz="2900" dirty="0" smtClean="0"/>
              <a:t>требуется </a:t>
            </a:r>
            <a:r>
              <a:rPr lang="ru-RU" sz="2900" dirty="0"/>
              <a:t>немедленное "лечение" информационного представления события; </a:t>
            </a:r>
            <a:endParaRPr lang="ru-RU" sz="2900" dirty="0" smtClean="0"/>
          </a:p>
          <a:p>
            <a:r>
              <a:rPr lang="ru-RU" sz="2900" dirty="0" smtClean="0"/>
              <a:t> </a:t>
            </a:r>
            <a:r>
              <a:rPr lang="ru-RU" sz="2900" dirty="0"/>
              <a:t>информационное представление о событии развивается в независимой от организации плоскости.</a:t>
            </a:r>
          </a:p>
          <a:p>
            <a:endParaRPr lang="ru-RU" sz="29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7813"/>
            <a:ext cx="8229600" cy="1139825"/>
          </a:xfrm>
        </p:spPr>
        <p:txBody>
          <a:bodyPr anchor="b">
            <a:normAutofit/>
          </a:bodyPr>
          <a:lstStyle/>
          <a:p>
            <a:r>
              <a:rPr lang="ru-RU" sz="3200" dirty="0"/>
              <a:t>КРИЗИСНЫЕ КОММУНИКАЦИИ: ТЕХНОЛОГИЧЕСКИЙ ПОДХОД </a:t>
            </a:r>
          </a:p>
        </p:txBody>
      </p:sp>
      <p:sp>
        <p:nvSpPr>
          <p:cNvPr id="19458" name="Содержимое 2"/>
          <p:cNvSpPr>
            <a:spLocks noGrp="1"/>
          </p:cNvSpPr>
          <p:nvPr>
            <p:ph sz="quarter" idx="4294967295"/>
          </p:nvPr>
        </p:nvSpPr>
        <p:spPr>
          <a:xfrm>
            <a:off x="395536" y="1628800"/>
            <a:ext cx="8229600" cy="4530725"/>
          </a:xfrm>
        </p:spPr>
        <p:txBody>
          <a:bodyPr/>
          <a:lstStyle/>
          <a:p>
            <a:r>
              <a:rPr lang="ru-RU" sz="2900" dirty="0"/>
              <a:t>• комплекс коммуникативных технологий, ориентированных на</a:t>
            </a:r>
            <a:r>
              <a:rPr lang="en-US" sz="2900" dirty="0"/>
              <a:t> </a:t>
            </a:r>
            <a:r>
              <a:rPr lang="ru-RU" sz="2900" dirty="0"/>
              <a:t>прогнозирование кризиса, выявление рисков и их </a:t>
            </a:r>
            <a:r>
              <a:rPr lang="ru-RU" sz="2900" dirty="0" smtClean="0"/>
              <a:t>минимизацию</a:t>
            </a:r>
          </a:p>
          <a:p>
            <a:r>
              <a:rPr lang="ru-RU" sz="2900" dirty="0" smtClean="0"/>
              <a:t>• </a:t>
            </a:r>
            <a:r>
              <a:rPr lang="ru-RU" sz="2900" dirty="0"/>
              <a:t>предотвращение кризиса, управление кризисом и выход из него </a:t>
            </a:r>
          </a:p>
          <a:p>
            <a:r>
              <a:rPr lang="ru-RU" sz="2900" dirty="0"/>
              <a:t>• а также на регулирование его последствий.</a:t>
            </a:r>
          </a:p>
          <a:p>
            <a:endParaRPr lang="ru-RU" sz="29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7813"/>
            <a:ext cx="8229600" cy="1139825"/>
          </a:xfrm>
        </p:spPr>
        <p:txBody>
          <a:bodyPr anchor="b">
            <a:normAutofit/>
          </a:bodyPr>
          <a:lstStyle/>
          <a:p>
            <a:r>
              <a:rPr lang="ru-RU"/>
              <a:t>КРИЗИСНЫЕ КОММУНИКАЦИИ </a:t>
            </a:r>
          </a:p>
        </p:txBody>
      </p:sp>
      <p:sp>
        <p:nvSpPr>
          <p:cNvPr id="20482" name="Содержимое 2"/>
          <p:cNvSpPr>
            <a:spLocks noGrp="1"/>
          </p:cNvSpPr>
          <p:nvPr>
            <p:ph sz="quarter" idx="4294967295"/>
          </p:nvPr>
        </p:nvSpPr>
        <p:spPr>
          <a:xfrm>
            <a:off x="971600" y="1600200"/>
            <a:ext cx="7258000" cy="4530725"/>
          </a:xfrm>
        </p:spPr>
        <p:txBody>
          <a:bodyPr/>
          <a:lstStyle/>
          <a:p>
            <a:r>
              <a:rPr lang="ru-RU" sz="2900" dirty="0"/>
              <a:t>• В комплекс входят также </a:t>
            </a:r>
          </a:p>
          <a:p>
            <a:r>
              <a:rPr lang="ru-RU" sz="2900" dirty="0"/>
              <a:t>• методики поддержания и оперативной коррекции репутации и имиджа,</a:t>
            </a:r>
          </a:p>
          <a:p>
            <a:r>
              <a:rPr lang="ru-RU" sz="2900" dirty="0"/>
              <a:t>• методики их адаптации к новым условиям, </a:t>
            </a:r>
          </a:p>
          <a:p>
            <a:r>
              <a:rPr lang="ru-RU" sz="2900" dirty="0"/>
              <a:t>• методики нейтрализации негативных технологий</a:t>
            </a:r>
          </a:p>
          <a:p>
            <a:endParaRPr lang="ru-RU" sz="29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23528" y="404664"/>
            <a:ext cx="8229600" cy="1139825"/>
          </a:xfrm>
        </p:spPr>
        <p:txBody>
          <a:bodyPr anchor="b">
            <a:normAutofit fontScale="90000"/>
          </a:bodyPr>
          <a:lstStyle/>
          <a:p>
            <a:r>
              <a:rPr lang="ru-RU" dirty="0"/>
              <a:t>ОБЪЕКТЫ КРИЗИСНЫХ КОММУНИКАЦИЙ </a:t>
            </a:r>
          </a:p>
        </p:txBody>
      </p:sp>
      <p:sp>
        <p:nvSpPr>
          <p:cNvPr id="21506" name="Содержимое 2"/>
          <p:cNvSpPr>
            <a:spLocks noGrp="1"/>
          </p:cNvSpPr>
          <p:nvPr>
            <p:ph sz="quarter" idx="4294967295"/>
          </p:nvPr>
        </p:nvSpPr>
        <p:spPr>
          <a:xfrm>
            <a:off x="467544" y="1562718"/>
            <a:ext cx="8229600" cy="4530725"/>
          </a:xfrm>
        </p:spPr>
        <p:txBody>
          <a:bodyPr/>
          <a:lstStyle/>
          <a:p>
            <a:r>
              <a:rPr lang="ru-RU" sz="2900" dirty="0"/>
              <a:t>Лежат в плоскости:</a:t>
            </a:r>
          </a:p>
          <a:p>
            <a:r>
              <a:rPr lang="ru-RU" sz="2900" dirty="0"/>
              <a:t> • подсознания, сознания и поведения </a:t>
            </a:r>
            <a:r>
              <a:rPr lang="ru-RU" sz="2900" dirty="0" err="1"/>
              <a:t>стейкхолдеров</a:t>
            </a:r>
            <a:r>
              <a:rPr lang="ru-RU" sz="2900" dirty="0"/>
              <a:t> </a:t>
            </a:r>
          </a:p>
          <a:p>
            <a:r>
              <a:rPr lang="ru-RU" sz="2900" dirty="0"/>
              <a:t>• информационных потоков, </a:t>
            </a:r>
          </a:p>
          <a:p>
            <a:r>
              <a:rPr lang="ru-RU" sz="2900" dirty="0"/>
              <a:t>• массового сознания</a:t>
            </a:r>
          </a:p>
          <a:p>
            <a:r>
              <a:rPr lang="ru-RU" sz="2900" dirty="0"/>
              <a:t>общественного мнения.</a:t>
            </a:r>
          </a:p>
          <a:p>
            <a:endParaRPr lang="ru-RU" sz="29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Содержимое 2"/>
          <p:cNvSpPr>
            <a:spLocks noGrp="1"/>
          </p:cNvSpPr>
          <p:nvPr>
            <p:ph sz="quarter" idx="4294967295"/>
          </p:nvPr>
        </p:nvSpPr>
        <p:spPr>
          <a:xfrm>
            <a:off x="827584" y="764704"/>
            <a:ext cx="7467600" cy="4873625"/>
          </a:xfrm>
        </p:spPr>
        <p:txBody>
          <a:bodyPr/>
          <a:lstStyle/>
          <a:p>
            <a:r>
              <a:rPr lang="ru-RU" sz="2400" dirty="0" err="1"/>
              <a:t>Операциональные</a:t>
            </a:r>
            <a:r>
              <a:rPr lang="ru-RU" sz="2400" dirty="0"/>
              <a:t> цели </a:t>
            </a:r>
            <a:r>
              <a:rPr lang="ru-RU" sz="2400" dirty="0" err="1"/>
              <a:t>CrisCom</a:t>
            </a:r>
            <a:endParaRPr lang="en-US" sz="2400" dirty="0"/>
          </a:p>
          <a:p>
            <a:r>
              <a:rPr lang="ru-RU" sz="2400" dirty="0"/>
              <a:t> • обеспечение опережающего предоставления </a:t>
            </a:r>
            <a:r>
              <a:rPr lang="ru-RU" sz="2400" dirty="0" err="1"/>
              <a:t>стейкхолдерам</a:t>
            </a:r>
            <a:r>
              <a:rPr lang="ru-RU" sz="2400" dirty="0"/>
              <a:t> собственной </a:t>
            </a:r>
            <a:r>
              <a:rPr lang="ru-RU" sz="2800" b="1" u="sng" dirty="0"/>
              <a:t>версии </a:t>
            </a:r>
            <a:r>
              <a:rPr lang="ru-RU" sz="2400" dirty="0"/>
              <a:t>происходящих событий в целях предотвращения закрепления в СМИ негативной интерпретации кризисных ситуаций; </a:t>
            </a:r>
            <a:endParaRPr lang="en-US" sz="2400" dirty="0"/>
          </a:p>
          <a:p>
            <a:r>
              <a:rPr lang="ru-RU" sz="2400" dirty="0"/>
              <a:t>• управление негативными мнениями, их переформатирование, нейтрализация сообщений негативного характера; </a:t>
            </a:r>
            <a:endParaRPr lang="en-US" sz="2400" dirty="0"/>
          </a:p>
          <a:p>
            <a:r>
              <a:rPr lang="ru-RU" sz="2400" dirty="0"/>
              <a:t>• мобилизация общественной поддержки.</a:t>
            </a:r>
          </a:p>
          <a:p>
            <a:endParaRPr lang="ru-RU" sz="24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148</TotalTime>
  <Words>1759</Words>
  <Application>Microsoft Office PowerPoint</Application>
  <PresentationFormat>Экран (4:3)</PresentationFormat>
  <Paragraphs>163</Paragraphs>
  <Slides>34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34</vt:i4>
      </vt:variant>
    </vt:vector>
  </HeadingPairs>
  <TitlesOfParts>
    <vt:vector size="38" baseType="lpstr">
      <vt:lpstr>Arial</vt:lpstr>
      <vt:lpstr>Century Schoolbook</vt:lpstr>
      <vt:lpstr>Garamond</vt:lpstr>
      <vt:lpstr>Натуральные материалы</vt:lpstr>
      <vt:lpstr>Антикризисный PR</vt:lpstr>
      <vt:lpstr>АНТИКРИЗИСНЫЙ PR</vt:lpstr>
      <vt:lpstr>Презентация PowerPoint</vt:lpstr>
      <vt:lpstr>ПОЧЕМУ ЭТО ВАЖНО </vt:lpstr>
      <vt:lpstr>Презентация PowerPoint</vt:lpstr>
      <vt:lpstr>КРИЗИСНЫЕ КОММУНИКАЦИИ: ТЕХНОЛОГИЧЕСКИЙ ПОДХОД </vt:lpstr>
      <vt:lpstr>КРИЗИСНЫЕ КОММУНИКАЦИИ </vt:lpstr>
      <vt:lpstr>ОБЪЕКТЫ КРИЗИСНЫХ КОММУНИКАЦИЙ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DIGG.COM ПРОТИВ МОНСТРОВ КИНОИНДУСТРИИ </vt:lpstr>
      <vt:lpstr>КЕЙС DIGG.COM ПРОТИВ МОНСТРОВ КИНОИНДУСТРИИ </vt:lpstr>
      <vt:lpstr>КЕЙС DIGG.COM ПРОТИВ МОНСТРОВ КИНОИНДУСТРИИ </vt:lpstr>
      <vt:lpstr>УРОКИ КЕЙСА DIGG.COM </vt:lpstr>
      <vt:lpstr>Презентация PowerPoint</vt:lpstr>
      <vt:lpstr>ОСОБЕННОСТИ ИНФОРМАЦИОННОГО ПРОСТРАНСТВА ТЕКУЩЕГО ПЕРИОДА XXI ВЕКА </vt:lpstr>
      <vt:lpstr>Презентация PowerPoint</vt:lpstr>
      <vt:lpstr>СЕТЕВОЕ ОБЩЕСТВО В ДВИЖЕНИИ: ВЫЗОВЫ И РИСКИ </vt:lpstr>
      <vt:lpstr>ПЕРЕХОД ВЛАСТИ К СТЕЙКХОЛДЕРАМ: НОВЫЕ РИСКИ И УГРОЗЫ </vt:lpstr>
      <vt:lpstr>Правила кризисных коммуникаций</vt:lpstr>
      <vt:lpstr>УСЛОЖНЯЮЩИЙ ФАКТОР: ВСЕ ПО ПАРЕТО  </vt:lpstr>
      <vt:lpstr>Презентация PowerPoint</vt:lpstr>
      <vt:lpstr>Презентация PowerPoint</vt:lpstr>
      <vt:lpstr>Основные тенденции в кризисных коммуникациях  </vt:lpstr>
      <vt:lpstr>ТРЕНД № 1. </vt:lpstr>
      <vt:lpstr>ГИПЕРТРАНСПАРЕНТНОСТЬ</vt:lpstr>
      <vt:lpstr>. БУДЬТЕ ГОТОВЫ К ДВУСТОРОННЕМУ ДИАЛОГУ </vt:lpstr>
      <vt:lpstr>РЕПУТАЦИЯ СТРОИТСЯ ИЛИ ТЕРЯЕТСЯ В ПОИСКОВЫХ МАШИНАХ </vt:lpstr>
      <vt:lpstr> У  конкурентов есть те же самые ресурсы </vt:lpstr>
      <vt:lpstr>МЕНЕДЖМЕНТ КРИЗИСНЫХ ЦИФРОВЫХ PR-КОММУНИКАЦИЙ: БАЗОВЫЕ ОСНОВАНИЯ </vt:lpstr>
      <vt:lpstr>МЕНЕДЖМЕНТ ЦИФРОВЫХ КРИЗИСНЫХ КОММУНИКАЦИЙ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Антикризисный PR</dc:title>
  <dc:creator>user</dc:creator>
  <cp:lastModifiedBy>User</cp:lastModifiedBy>
  <cp:revision>23</cp:revision>
  <dcterms:created xsi:type="dcterms:W3CDTF">2016-03-02T07:24:33Z</dcterms:created>
  <dcterms:modified xsi:type="dcterms:W3CDTF">2022-05-23T06:38:15Z</dcterms:modified>
</cp:coreProperties>
</file>